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88" r:id="rId2"/>
    <p:sldId id="276" r:id="rId3"/>
    <p:sldId id="277" r:id="rId4"/>
    <p:sldId id="278" r:id="rId5"/>
    <p:sldId id="289" r:id="rId6"/>
    <p:sldId id="279" r:id="rId7"/>
    <p:sldId id="280" r:id="rId8"/>
    <p:sldId id="281" r:id="rId9"/>
    <p:sldId id="282" r:id="rId10"/>
    <p:sldId id="283" r:id="rId11"/>
    <p:sldId id="286" r:id="rId12"/>
    <p:sldId id="290" r:id="rId13"/>
    <p:sldId id="291" r:id="rId14"/>
    <p:sldId id="292" r:id="rId15"/>
    <p:sldId id="29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116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0483DD-50F3-49BF-B9B8-B0E41F277384}" type="datetimeFigureOut">
              <a:rPr lang="en-US" smtClean="0"/>
              <a:t>12/5/2023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61276E-A920-4EF6-B535-E27BE53993FA}" type="slidenum">
              <a:rPr lang="en-US" smtClean="0"/>
              <a:t>‹#›</a:t>
            </a:fld>
            <a:endParaRPr lang="en-US" dirty="0"/>
          </a:p>
        </p:txBody>
      </p:sp>
    </p:spTree>
    <p:extLst>
      <p:ext uri="{BB962C8B-B14F-4D97-AF65-F5344CB8AC3E}">
        <p14:creationId xmlns:p14="http://schemas.microsoft.com/office/powerpoint/2010/main" val="1802423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61276E-A920-4EF6-B535-E27BE53993FA}" type="slidenum">
              <a:rPr lang="en-US" smtClean="0"/>
              <a:t>2</a:t>
            </a:fld>
            <a:endParaRPr lang="en-US" dirty="0"/>
          </a:p>
        </p:txBody>
      </p:sp>
    </p:spTree>
    <p:extLst>
      <p:ext uri="{BB962C8B-B14F-4D97-AF65-F5344CB8AC3E}">
        <p14:creationId xmlns:p14="http://schemas.microsoft.com/office/powerpoint/2010/main" val="2967318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4140793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53087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111816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3511338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436954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110916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753752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1640607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1064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3671846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6836B4-47E7-4B66-AF40-49A1BFDC9460}" type="datetimeFigureOut">
              <a:rPr lang="en-US" smtClean="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120068-5249-47ED-B448-BCA2F161412D}" type="slidenum">
              <a:rPr lang="en-US" smtClean="0"/>
              <a:t>‹#›</a:t>
            </a:fld>
            <a:endParaRPr lang="en-US" dirty="0"/>
          </a:p>
        </p:txBody>
      </p:sp>
    </p:spTree>
    <p:extLst>
      <p:ext uri="{BB962C8B-B14F-4D97-AF65-F5344CB8AC3E}">
        <p14:creationId xmlns:p14="http://schemas.microsoft.com/office/powerpoint/2010/main" val="2934281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6836B4-47E7-4B66-AF40-49A1BFDC9460}" type="datetimeFigureOut">
              <a:rPr lang="en-US" smtClean="0"/>
              <a:t>12/5/2023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120068-5249-47ED-B448-BCA2F161412D}" type="slidenum">
              <a:rPr lang="en-US" smtClean="0"/>
              <a:t>‹#›</a:t>
            </a:fld>
            <a:endParaRPr lang="en-US" dirty="0"/>
          </a:p>
        </p:txBody>
      </p:sp>
    </p:spTree>
    <p:extLst>
      <p:ext uri="{BB962C8B-B14F-4D97-AF65-F5344CB8AC3E}">
        <p14:creationId xmlns:p14="http://schemas.microsoft.com/office/powerpoint/2010/main" val="1781214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1"/>
            <a:ext cx="7924800" cy="1771650"/>
          </a:xfrm>
        </p:spPr>
        <p:txBody>
          <a:bodyPr>
            <a:normAutofit fontScale="90000"/>
          </a:bodyPr>
          <a:lstStyle/>
          <a:p>
            <a:br>
              <a:rPr lang="en-US" b="1" dirty="0"/>
            </a:br>
            <a:r>
              <a:rPr lang="en-US" b="1" dirty="0"/>
              <a:t>Impact Aid Infrastructure Partnership Act - Talking Points</a:t>
            </a:r>
            <a:br>
              <a:rPr lang="en-US" dirty="0"/>
            </a:br>
            <a:r>
              <a:rPr lang="en-US" b="1" dirty="0">
                <a:solidFill>
                  <a:srgbClr val="FF0000"/>
                </a:solidFill>
              </a:rPr>
              <a:t>118</a:t>
            </a:r>
            <a:r>
              <a:rPr lang="en-US" b="1" baseline="30000" dirty="0">
                <a:solidFill>
                  <a:srgbClr val="FF0000"/>
                </a:solidFill>
              </a:rPr>
              <a:t>th</a:t>
            </a:r>
            <a:r>
              <a:rPr lang="en-US" b="1" dirty="0">
                <a:solidFill>
                  <a:srgbClr val="FF0000"/>
                </a:solidFill>
              </a:rPr>
              <a:t> Congress – 2</a:t>
            </a:r>
            <a:r>
              <a:rPr lang="en-US" b="1" baseline="30000" dirty="0">
                <a:solidFill>
                  <a:srgbClr val="FF0000"/>
                </a:solidFill>
              </a:rPr>
              <a:t>nd</a:t>
            </a:r>
            <a:r>
              <a:rPr lang="en-US" b="1" dirty="0">
                <a:solidFill>
                  <a:srgbClr val="FF0000"/>
                </a:solidFill>
              </a:rPr>
              <a:t> Session</a:t>
            </a:r>
            <a:br>
              <a:rPr lang="en-US" dirty="0"/>
            </a:br>
            <a:endParaRPr lang="en-US" dirty="0"/>
          </a:p>
        </p:txBody>
      </p:sp>
      <p:sp>
        <p:nvSpPr>
          <p:cNvPr id="3" name="Subtitle 2"/>
          <p:cNvSpPr>
            <a:spLocks noGrp="1"/>
          </p:cNvSpPr>
          <p:nvPr>
            <p:ph type="subTitle" idx="1"/>
          </p:nvPr>
        </p:nvSpPr>
        <p:spPr/>
        <p:txBody>
          <a:bodyPr>
            <a:normAutofit/>
          </a:bodyPr>
          <a:lstStyle/>
          <a:p>
            <a:r>
              <a:rPr lang="en-US" b="1" dirty="0">
                <a:solidFill>
                  <a:srgbClr val="FF0000"/>
                </a:solidFill>
              </a:rPr>
              <a:t> </a:t>
            </a:r>
            <a:r>
              <a:rPr lang="en-US" b="1" dirty="0">
                <a:solidFill>
                  <a:schemeClr val="tx1"/>
                </a:solidFill>
              </a:rPr>
              <a:t>To be used when meeting with your House and Senate Congressional Delegation</a:t>
            </a:r>
            <a:endParaRPr lang="en-US" dirty="0">
              <a:solidFill>
                <a:schemeClr val="tx1"/>
              </a:solidFill>
            </a:endParaRPr>
          </a:p>
          <a:p>
            <a:endParaRPr lang="en-US" dirty="0"/>
          </a:p>
        </p:txBody>
      </p:sp>
    </p:spTree>
    <p:extLst>
      <p:ext uri="{BB962C8B-B14F-4D97-AF65-F5344CB8AC3E}">
        <p14:creationId xmlns:p14="http://schemas.microsoft.com/office/powerpoint/2010/main" val="1070613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Miscellaneous:</a:t>
            </a:r>
            <a:br>
              <a:rPr lang="en-US" sz="4000" dirty="0"/>
            </a:br>
            <a:endParaRPr lang="en-US" sz="4000" dirty="0"/>
          </a:p>
        </p:txBody>
      </p:sp>
      <p:sp>
        <p:nvSpPr>
          <p:cNvPr id="3" name="Content Placeholder 2"/>
          <p:cNvSpPr>
            <a:spLocks noGrp="1"/>
          </p:cNvSpPr>
          <p:nvPr>
            <p:ph idx="1"/>
          </p:nvPr>
        </p:nvSpPr>
        <p:spPr>
          <a:xfrm>
            <a:off x="533400" y="1435055"/>
            <a:ext cx="8229600" cy="3400423"/>
          </a:xfrm>
        </p:spPr>
        <p:txBody>
          <a:bodyPr>
            <a:normAutofit/>
          </a:bodyPr>
          <a:lstStyle/>
          <a:p>
            <a:pPr lvl="0"/>
            <a:r>
              <a:rPr lang="en-US" sz="2000" dirty="0"/>
              <a:t>Any funds not expended shall be redistributed to make payments under Section 7007 (a) – The provision in current law that allocates dollars (limited) based on a formula for districts with a 50% or higher percentage of federal enrollment.</a:t>
            </a:r>
          </a:p>
          <a:p>
            <a:pPr marL="0" lvl="0" indent="0">
              <a:buNone/>
            </a:pPr>
            <a:endParaRPr lang="en-US" sz="2000" dirty="0"/>
          </a:p>
          <a:p>
            <a:pPr lvl="0"/>
            <a:r>
              <a:rPr lang="en-US" sz="2000" dirty="0"/>
              <a:t>Prohibition on Use of Funds --- agency must have title of land or a long term Tribal lease agreement; can’t be used for the acquisition of real property; Funds are to be used to supplement what funds are available to a L.E.A not to supplant </a:t>
            </a:r>
          </a:p>
          <a:p>
            <a:pPr marL="0" indent="0">
              <a:buNone/>
            </a:pPr>
            <a:endParaRPr lang="en-US" sz="2000" dirty="0"/>
          </a:p>
        </p:txBody>
      </p:sp>
    </p:spTree>
    <p:extLst>
      <p:ext uri="{BB962C8B-B14F-4D97-AF65-F5344CB8AC3E}">
        <p14:creationId xmlns:p14="http://schemas.microsoft.com/office/powerpoint/2010/main" val="2885708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Point to Emphasize </a:t>
            </a:r>
          </a:p>
        </p:txBody>
      </p:sp>
      <p:sp>
        <p:nvSpPr>
          <p:cNvPr id="3" name="Content Placeholder 2"/>
          <p:cNvSpPr>
            <a:spLocks noGrp="1"/>
          </p:cNvSpPr>
          <p:nvPr>
            <p:ph idx="1"/>
          </p:nvPr>
        </p:nvSpPr>
        <p:spPr/>
        <p:txBody>
          <a:bodyPr>
            <a:normAutofit fontScale="92500" lnSpcReduction="20000"/>
          </a:bodyPr>
          <a:lstStyle/>
          <a:p>
            <a:pPr marL="0" indent="0">
              <a:buNone/>
            </a:pPr>
            <a:endParaRPr lang="en-US" sz="2000" dirty="0"/>
          </a:p>
          <a:p>
            <a:pPr marL="0" indent="0">
              <a:buNone/>
            </a:pPr>
            <a:r>
              <a:rPr lang="en-US" sz="2000" dirty="0">
                <a:latin typeface="Times New Roman"/>
                <a:cs typeface="Times New Roman"/>
              </a:rPr>
              <a:t>► Make this point </a:t>
            </a:r>
            <a:r>
              <a:rPr lang="en-US" sz="2000" dirty="0"/>
              <a:t>“Those of your colleagues who served in Congress supported school construction and put money behind it between 1951 and 1994 – why can’t it be done again? It’s not something that previous Congress’s didn’t feel was worthy of support – many felt it was a commitment – why not now – what’s different today?</a:t>
            </a:r>
          </a:p>
          <a:p>
            <a:pPr marL="0" indent="0">
              <a:buNone/>
            </a:pPr>
            <a:endParaRPr lang="en-US" sz="2000" dirty="0"/>
          </a:p>
          <a:p>
            <a:pPr marL="0" indent="0">
              <a:buNone/>
            </a:pPr>
            <a:r>
              <a:rPr lang="en-US" sz="2000" dirty="0">
                <a:latin typeface="Times New Roman"/>
                <a:cs typeface="Times New Roman"/>
              </a:rPr>
              <a:t>► If money is the issue then </a:t>
            </a:r>
            <a:r>
              <a:rPr lang="en-US" sz="2000" dirty="0"/>
              <a:t>what about all the money being spent on disaster assistance, Ukraine, climate change, roads, bridges, airports etc.  Isn’t there $250 million a year for 4 years laying around that could improve the learning environment in our schools allowing our children to learn and our teachers to teach?  This is not an expenditure – it’s an investment in our countries future.  If I’m wrong please explain”</a:t>
            </a:r>
          </a:p>
          <a:p>
            <a:pPr marL="0" indent="0">
              <a:buNone/>
            </a:pPr>
            <a:endParaRPr lang="en-US" sz="2000" dirty="0"/>
          </a:p>
          <a:p>
            <a:pPr marL="0" indent="0">
              <a:buNone/>
            </a:pPr>
            <a:r>
              <a:rPr lang="en-US" sz="2000" dirty="0"/>
              <a:t>Thank you</a:t>
            </a:r>
          </a:p>
          <a:p>
            <a:pPr marL="0" indent="0">
              <a:buNone/>
            </a:pPr>
            <a:r>
              <a:rPr lang="en-US" sz="2000" dirty="0"/>
              <a:t> </a:t>
            </a:r>
          </a:p>
          <a:p>
            <a:pPr marL="0" indent="0">
              <a:buNone/>
            </a:pPr>
            <a:r>
              <a:rPr lang="en-US" sz="2000" dirty="0"/>
              <a:t>Would you consider co-sponsoring this legislation?  </a:t>
            </a:r>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2660265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a:t>Sample </a:t>
            </a:r>
            <a:r>
              <a:rPr lang="en-US" sz="4000" dirty="0"/>
              <a:t>letter/email</a:t>
            </a:r>
            <a:r>
              <a:rPr lang="en-US" dirty="0"/>
              <a:t> to your Member of Congress</a:t>
            </a:r>
          </a:p>
        </p:txBody>
      </p:sp>
      <p:sp>
        <p:nvSpPr>
          <p:cNvPr id="3" name="Content Placeholder 2"/>
          <p:cNvSpPr>
            <a:spLocks noGrp="1"/>
          </p:cNvSpPr>
          <p:nvPr>
            <p:ph idx="1"/>
          </p:nvPr>
        </p:nvSpPr>
        <p:spPr/>
        <p:txBody>
          <a:bodyPr>
            <a:normAutofit/>
          </a:bodyPr>
          <a:lstStyle/>
          <a:p>
            <a:pPr marL="0" indent="0">
              <a:buNone/>
            </a:pPr>
            <a:r>
              <a:rPr lang="en-US" sz="2000" dirty="0"/>
              <a:t>The Honorable __________</a:t>
            </a:r>
          </a:p>
          <a:p>
            <a:pPr marL="0" indent="0">
              <a:buNone/>
            </a:pPr>
            <a:r>
              <a:rPr lang="en-US" sz="2000" dirty="0"/>
              <a:t>United States House of Representatives or United States Senate</a:t>
            </a:r>
          </a:p>
          <a:p>
            <a:pPr marL="0" indent="0">
              <a:buNone/>
            </a:pPr>
            <a:r>
              <a:rPr lang="en-US" sz="2000" dirty="0"/>
              <a:t>Room Number</a:t>
            </a:r>
          </a:p>
          <a:p>
            <a:pPr marL="0" indent="0">
              <a:buNone/>
            </a:pPr>
            <a:r>
              <a:rPr lang="en-US" sz="2000" dirty="0"/>
              <a:t>Washington, D.C. 20510 (Senate)  20515 (House)</a:t>
            </a:r>
          </a:p>
          <a:p>
            <a:pPr marL="0" indent="0">
              <a:buNone/>
            </a:pPr>
            <a:endParaRPr lang="en-US" sz="2000" dirty="0"/>
          </a:p>
          <a:p>
            <a:pPr marL="0" indent="0">
              <a:buNone/>
            </a:pPr>
            <a:r>
              <a:rPr lang="en-US" sz="2000" dirty="0"/>
              <a:t>Dear (Senator) (Representative):</a:t>
            </a:r>
          </a:p>
          <a:p>
            <a:pPr marL="0" indent="0">
              <a:buNone/>
            </a:pPr>
            <a:endParaRPr lang="en-US" sz="2000" dirty="0"/>
          </a:p>
          <a:p>
            <a:pPr marL="0" indent="0">
              <a:buNone/>
            </a:pPr>
            <a:r>
              <a:rPr lang="en-US" sz="2000" dirty="0"/>
              <a:t>Facility needs are vital to our district as we do our best to keep our classroom and administrative facilities up to meet the health and safety standards of both state and our community.  Yes, we did receive dollars under the Emergency (Covid-19) appropriations, but they were limited.</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2893451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lstStyle/>
          <a:p>
            <a:r>
              <a:rPr lang="en-US" sz="3600" dirty="0"/>
              <a:t>Page 2</a:t>
            </a:r>
          </a:p>
        </p:txBody>
      </p:sp>
      <p:sp>
        <p:nvSpPr>
          <p:cNvPr id="3" name="Content Placeholder 2"/>
          <p:cNvSpPr>
            <a:spLocks noGrp="1"/>
          </p:cNvSpPr>
          <p:nvPr>
            <p:ph idx="1"/>
          </p:nvPr>
        </p:nvSpPr>
        <p:spPr>
          <a:xfrm>
            <a:off x="457200" y="1143000"/>
            <a:ext cx="8229600" cy="4983163"/>
          </a:xfrm>
        </p:spPr>
        <p:txBody>
          <a:bodyPr>
            <a:noAutofit/>
          </a:bodyPr>
          <a:lstStyle/>
          <a:p>
            <a:pPr marL="0" indent="0">
              <a:buNone/>
            </a:pPr>
            <a:r>
              <a:rPr lang="en-US" sz="2000" dirty="0"/>
              <a:t>Many of the buildings at our district were built 40 to 50 years ago meaning they are in need of constant repair and are not easily adaptable to the internet. Because of our need for additional capacity we utilize portables which do not foster or create a learning environment.  In addition, the lack of a suitable learning environment makes it difficult for our district to recruit and retain qualified teachers.  The lack of suitable teacher housing also adds to  our teacher retention and recruitment problems.</a:t>
            </a:r>
          </a:p>
          <a:p>
            <a:pPr marL="0" indent="0">
              <a:buNone/>
            </a:pPr>
            <a:endParaRPr lang="en-US" sz="2000" dirty="0"/>
          </a:p>
          <a:p>
            <a:pPr marL="0" indent="0">
              <a:buNone/>
            </a:pPr>
            <a:r>
              <a:rPr lang="en-US" sz="2000" dirty="0"/>
              <a:t>(Senator) (Representative) _________ (I write this letter) (I send this email) to not only describe our need for facility funding, but also to ask for your support for (S. 2808) (H.R. _____).  These are companion bills that would over a four year period authorize $1 billion for facility funding based on a shared federal-local community partnership.  I am enclosing a short summary of the bill and ask for your support by co-sponsoring the legislation and to seek the support of the (HELP Committee) (Education and Workforce Committee).</a:t>
            </a:r>
          </a:p>
          <a:p>
            <a:pPr marL="0" indent="0">
              <a:buNone/>
            </a:pPr>
            <a:endParaRPr lang="en-US" sz="2000" dirty="0"/>
          </a:p>
          <a:p>
            <a:pPr marL="0" indent="0">
              <a:buNone/>
            </a:pPr>
            <a:r>
              <a:rPr lang="en-US" sz="2000" dirty="0"/>
              <a:t>Should you need further information, please don’t hesitate to contact me.  </a:t>
            </a:r>
          </a:p>
          <a:p>
            <a:pPr marL="0" indent="0">
              <a:buNone/>
            </a:pPr>
            <a:endParaRPr lang="en-US" sz="2000" dirty="0"/>
          </a:p>
          <a:p>
            <a:pPr marL="0" indent="0">
              <a:buNone/>
            </a:pPr>
            <a:r>
              <a:rPr lang="en-US" sz="2000" dirty="0"/>
              <a:t>Sincerely </a:t>
            </a:r>
          </a:p>
        </p:txBody>
      </p:sp>
    </p:spTree>
    <p:extLst>
      <p:ext uri="{BB962C8B-B14F-4D97-AF65-F5344CB8AC3E}">
        <p14:creationId xmlns:p14="http://schemas.microsoft.com/office/powerpoint/2010/main" val="3672555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sz="3600" dirty="0"/>
              <a:t>Impact Aid Infrastructure Partnership Act</a:t>
            </a:r>
            <a:br>
              <a:rPr lang="en-US" sz="3600" dirty="0"/>
            </a:br>
            <a:r>
              <a:rPr lang="en-US" sz="3600" dirty="0"/>
              <a:t>Summary</a:t>
            </a:r>
          </a:p>
        </p:txBody>
      </p:sp>
      <p:sp>
        <p:nvSpPr>
          <p:cNvPr id="3" name="Content Placeholder 2"/>
          <p:cNvSpPr>
            <a:spLocks noGrp="1"/>
          </p:cNvSpPr>
          <p:nvPr>
            <p:ph idx="1"/>
          </p:nvPr>
        </p:nvSpPr>
        <p:spPr>
          <a:xfrm>
            <a:off x="533400" y="1600200"/>
            <a:ext cx="8229600" cy="4068763"/>
          </a:xfrm>
        </p:spPr>
        <p:txBody>
          <a:bodyPr>
            <a:normAutofit fontScale="92500" lnSpcReduction="20000"/>
          </a:bodyPr>
          <a:lstStyle/>
          <a:p>
            <a:pPr marL="0" lvl="0" indent="0">
              <a:buNone/>
            </a:pPr>
            <a:r>
              <a:rPr lang="en-US" sz="1800" dirty="0"/>
              <a:t>Authorizes $250 million per year over four years to provide Federal-local community partnership construction funding to local educational agencies eligible to receive payments under the Impact Aid program </a:t>
            </a:r>
          </a:p>
          <a:p>
            <a:pPr marL="0" lvl="0" indent="0">
              <a:buNone/>
            </a:pPr>
            <a:endParaRPr lang="en-US" sz="1800" dirty="0"/>
          </a:p>
          <a:p>
            <a:pPr marL="0" lvl="0" indent="0">
              <a:buNone/>
            </a:pPr>
            <a:r>
              <a:rPr lang="en-US" sz="1800" dirty="0"/>
              <a:t>The grants are </a:t>
            </a:r>
            <a:r>
              <a:rPr lang="en-US" sz="1800" b="1" u="sng" dirty="0"/>
              <a:t>all-inclusive </a:t>
            </a:r>
            <a:r>
              <a:rPr lang="en-US" sz="1800" dirty="0"/>
              <a:t>as all local educational agencies eligible under the Impact Aid statute - Title VII of P.L. 114-95</a:t>
            </a:r>
          </a:p>
          <a:p>
            <a:pPr marL="0" lvl="0" indent="0">
              <a:buNone/>
            </a:pPr>
            <a:endParaRPr lang="en-US" sz="1800" dirty="0"/>
          </a:p>
          <a:p>
            <a:pPr marL="0" lvl="0" indent="0">
              <a:buNone/>
            </a:pPr>
            <a:r>
              <a:rPr lang="en-US" sz="1800" dirty="0"/>
              <a:t>Two Emergency Grants: </a:t>
            </a:r>
          </a:p>
          <a:p>
            <a:pPr marL="0" lvl="0" indent="0">
              <a:buNone/>
            </a:pPr>
            <a:r>
              <a:rPr lang="en-US" sz="1800" dirty="0"/>
              <a:t>Priority One  Buildings in violation of state, county, tribal code</a:t>
            </a:r>
          </a:p>
          <a:p>
            <a:pPr marL="0" lvl="0" indent="0">
              <a:buNone/>
            </a:pPr>
            <a:r>
              <a:rPr lang="en-US" sz="1800" dirty="0"/>
              <a:t>Priority Two  Buildings not in violation of code but are considered to be in poor condition</a:t>
            </a:r>
          </a:p>
          <a:p>
            <a:pPr marL="0" lvl="0" indent="0">
              <a:buNone/>
            </a:pPr>
            <a:endParaRPr lang="en-US" sz="1800" dirty="0"/>
          </a:p>
          <a:p>
            <a:pPr marL="0" lvl="0" indent="0">
              <a:buNone/>
            </a:pPr>
            <a:r>
              <a:rPr lang="en-US" sz="1800" dirty="0"/>
              <a:t>Secretary is to establish and maintain a priority list for both Priority One and Priority Two</a:t>
            </a:r>
          </a:p>
          <a:p>
            <a:pPr marL="0" lvl="0" indent="0">
              <a:buNone/>
            </a:pPr>
            <a:endParaRPr lang="en-US" sz="1800" dirty="0"/>
          </a:p>
          <a:p>
            <a:pPr marL="0" lvl="0" indent="0">
              <a:buNone/>
            </a:pPr>
            <a:r>
              <a:rPr lang="en-US" sz="1800" dirty="0"/>
              <a:t>Sets-aside 25% of the funding for military and Indian land districts with an enrollment of eligible children of no less than 20% with a formula based payment to be used for </a:t>
            </a:r>
            <a:r>
              <a:rPr lang="en-US" sz="1800" u="sng" dirty="0"/>
              <a:t>facility repair and modernization.</a:t>
            </a:r>
            <a:r>
              <a:rPr lang="en-US" sz="1800" dirty="0"/>
              <a:t>   Section 7007 (a)</a:t>
            </a:r>
          </a:p>
          <a:p>
            <a:pPr marL="0" indent="0">
              <a:buNone/>
            </a:pPr>
            <a:endParaRPr lang="en-US" dirty="0"/>
          </a:p>
        </p:txBody>
      </p:sp>
    </p:spTree>
    <p:extLst>
      <p:ext uri="{BB962C8B-B14F-4D97-AF65-F5344CB8AC3E}">
        <p14:creationId xmlns:p14="http://schemas.microsoft.com/office/powerpoint/2010/main" val="369893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Impact Aid Infrastructure Partnership Act Summary</a:t>
            </a:r>
          </a:p>
        </p:txBody>
      </p:sp>
      <p:sp>
        <p:nvSpPr>
          <p:cNvPr id="3" name="Content Placeholder 2"/>
          <p:cNvSpPr>
            <a:spLocks noGrp="1"/>
          </p:cNvSpPr>
          <p:nvPr>
            <p:ph idx="1"/>
          </p:nvPr>
        </p:nvSpPr>
        <p:spPr/>
        <p:txBody>
          <a:bodyPr>
            <a:normAutofit lnSpcReduction="10000"/>
          </a:bodyPr>
          <a:lstStyle/>
          <a:p>
            <a:pPr marL="0" indent="0">
              <a:buNone/>
            </a:pPr>
            <a:r>
              <a:rPr lang="en-US" sz="1800" dirty="0"/>
              <a:t>Grants require a match from local funds in instances where there is a capacity to generate local funds – if there is no capacity grants are paid in full</a:t>
            </a:r>
          </a:p>
          <a:p>
            <a:pPr marL="0" indent="0">
              <a:buNone/>
            </a:pPr>
            <a:endParaRPr lang="en-US" sz="1800" dirty="0"/>
          </a:p>
          <a:p>
            <a:pPr marL="0" indent="0">
              <a:buNone/>
            </a:pPr>
            <a:r>
              <a:rPr lang="en-US" sz="1800" dirty="0"/>
              <a:t>Matching requirements are based on the districts Impact Aid need as measured under Section 7003  (b) (3) of the law – Learning Opportunity Threshold (LOT) percentage:</a:t>
            </a:r>
          </a:p>
          <a:p>
            <a:pPr marL="0" indent="0">
              <a:buNone/>
            </a:pPr>
            <a:endParaRPr lang="en-US" sz="1800" dirty="0"/>
          </a:p>
          <a:p>
            <a:pPr marL="0" indent="0">
              <a:buNone/>
            </a:pPr>
            <a:r>
              <a:rPr lang="en-US" sz="1800" dirty="0"/>
              <a:t>LOT Percentage between </a:t>
            </a:r>
          </a:p>
          <a:p>
            <a:pPr marL="0" indent="0">
              <a:buNone/>
            </a:pPr>
            <a:r>
              <a:rPr lang="en-US" sz="1800" dirty="0"/>
              <a:t>100% - 80% 			10 percent of  the total cost of the project</a:t>
            </a:r>
          </a:p>
          <a:p>
            <a:pPr marL="0" indent="0">
              <a:buNone/>
            </a:pPr>
            <a:r>
              <a:rPr lang="en-US" sz="1800" dirty="0"/>
              <a:t>Less than 80% but 50% or greater	20% of the cost of the project</a:t>
            </a:r>
          </a:p>
          <a:p>
            <a:pPr marL="0" indent="0">
              <a:buNone/>
            </a:pPr>
            <a:r>
              <a:rPr lang="en-US" sz="1800" dirty="0"/>
              <a:t>Less than 50%			25% of the cost of the project</a:t>
            </a:r>
          </a:p>
          <a:p>
            <a:pPr marL="0" indent="0">
              <a:buNone/>
            </a:pPr>
            <a:r>
              <a:rPr lang="en-US" sz="1800" dirty="0"/>
              <a:t>Federal Property Section 7002)	25% of the cost of the project</a:t>
            </a:r>
          </a:p>
          <a:p>
            <a:pPr marL="0" indent="0">
              <a:buNone/>
            </a:pPr>
            <a:endParaRPr lang="en-US" sz="1800" dirty="0"/>
          </a:p>
          <a:p>
            <a:pPr marL="0" indent="0">
              <a:buNone/>
            </a:pPr>
            <a:r>
              <a:rPr lang="en-US" sz="1800" dirty="0"/>
              <a:t>The Secretary shall maintain a priority listings of districts meeting the requirements of both Priority One and Two that applied for the previous year, but were not funded and for those agencies applying the succeeding fiscal year</a:t>
            </a:r>
          </a:p>
        </p:txBody>
      </p:sp>
    </p:spTree>
    <p:extLst>
      <p:ext uri="{BB962C8B-B14F-4D97-AF65-F5344CB8AC3E}">
        <p14:creationId xmlns:p14="http://schemas.microsoft.com/office/powerpoint/2010/main" val="3466489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574804"/>
            <a:ext cx="8077200" cy="5693866"/>
          </a:xfrm>
          <a:prstGeom prst="rect">
            <a:avLst/>
          </a:prstGeom>
        </p:spPr>
        <p:txBody>
          <a:bodyPr wrap="square">
            <a:spAutoFit/>
          </a:bodyPr>
          <a:lstStyle/>
          <a:p>
            <a:pPr lvl="0"/>
            <a:endParaRPr lang="en-US" dirty="0"/>
          </a:p>
          <a:p>
            <a:pPr lvl="0" algn="ctr"/>
            <a:r>
              <a:rPr lang="en-US" sz="4000" b="1" dirty="0"/>
              <a:t>What Does It Do?</a:t>
            </a:r>
          </a:p>
          <a:p>
            <a:pPr lvl="0"/>
            <a:endParaRPr lang="en-US" dirty="0"/>
          </a:p>
          <a:p>
            <a:pPr lvl="0"/>
            <a:endParaRPr lang="en-US" dirty="0"/>
          </a:p>
          <a:p>
            <a:pPr lvl="0"/>
            <a:r>
              <a:rPr lang="en-US" dirty="0"/>
              <a:t>When you either write a email or visit in person you explain the a bill has been introduced both in the </a:t>
            </a:r>
            <a:r>
              <a:rPr lang="en-US" b="1" dirty="0"/>
              <a:t>Senate S. 2808 and the House H.R. ______.</a:t>
            </a:r>
            <a:r>
              <a:rPr lang="en-US" dirty="0"/>
              <a:t> Both bills authorize $250 million per year over four years to provide Federal-local community partnership construction funding to local educational agencies eligible to receive payments under the Impact Aid program: </a:t>
            </a:r>
          </a:p>
          <a:p>
            <a:pPr lvl="0"/>
            <a:r>
              <a:rPr lang="en-US" dirty="0"/>
              <a:t> </a:t>
            </a:r>
          </a:p>
          <a:p>
            <a:pPr lvl="0"/>
            <a:r>
              <a:rPr lang="en-US" dirty="0"/>
              <a:t>The grants are </a:t>
            </a:r>
            <a:r>
              <a:rPr lang="en-US" b="1" u="sng" dirty="0"/>
              <a:t>all-inclusive </a:t>
            </a:r>
            <a:r>
              <a:rPr lang="en-US" dirty="0"/>
              <a:t>as all local educational agencies eligible under the Impact Aid statute - Title VII of P.L. 114-95 - Impact Aid, remember, is based on federal property, upon which local taxes and bonding mechanisms are not accessible on which to generate any funding for facilities. </a:t>
            </a:r>
          </a:p>
          <a:p>
            <a:pPr lvl="0"/>
            <a:endParaRPr lang="en-US" dirty="0"/>
          </a:p>
          <a:p>
            <a:pPr lvl="0"/>
            <a:r>
              <a:rPr lang="en-US" dirty="0"/>
              <a:t>The Act also sets-aside 25% of the funding for military and Indian land districts with an enrollment of eligible children of no less than 20% with a formula based payment to be used for </a:t>
            </a:r>
            <a:r>
              <a:rPr lang="en-US" u="sng" dirty="0"/>
              <a:t>facility repair and modernization.</a:t>
            </a:r>
            <a:r>
              <a:rPr lang="en-US" dirty="0"/>
              <a:t>   </a:t>
            </a:r>
          </a:p>
          <a:p>
            <a:endParaRPr lang="en-US" dirty="0"/>
          </a:p>
        </p:txBody>
      </p:sp>
    </p:spTree>
    <p:extLst>
      <p:ext uri="{BB962C8B-B14F-4D97-AF65-F5344CB8AC3E}">
        <p14:creationId xmlns:p14="http://schemas.microsoft.com/office/powerpoint/2010/main" val="1713173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r>
              <a:rPr lang="en-US" b="1" dirty="0"/>
              <a:t>You then explain there is a need </a:t>
            </a:r>
            <a:br>
              <a:rPr lang="en-US" dirty="0"/>
            </a:br>
            <a:endParaRPr lang="en-US" dirty="0"/>
          </a:p>
        </p:txBody>
      </p:sp>
      <p:sp>
        <p:nvSpPr>
          <p:cNvPr id="3" name="Content Placeholder 2"/>
          <p:cNvSpPr>
            <a:spLocks noGrp="1"/>
          </p:cNvSpPr>
          <p:nvPr>
            <p:ph idx="1"/>
          </p:nvPr>
        </p:nvSpPr>
        <p:spPr>
          <a:xfrm>
            <a:off x="381000" y="1219200"/>
            <a:ext cx="8229600" cy="4525963"/>
          </a:xfrm>
        </p:spPr>
        <p:txBody>
          <a:bodyPr>
            <a:normAutofit fontScale="47500" lnSpcReduction="20000"/>
          </a:bodyPr>
          <a:lstStyle/>
          <a:p>
            <a:pPr marL="0" lvl="0" indent="0">
              <a:buNone/>
            </a:pPr>
            <a:r>
              <a:rPr lang="en-US" sz="4200" b="1" u="sng" dirty="0"/>
              <a:t>Describe your need for Infrastructure funding and use the following to document the national need</a:t>
            </a:r>
          </a:p>
          <a:p>
            <a:pPr marL="0" lvl="0" indent="0">
              <a:buNone/>
            </a:pPr>
            <a:endParaRPr lang="en-US" dirty="0"/>
          </a:p>
          <a:p>
            <a:pPr lvl="0"/>
            <a:r>
              <a:rPr lang="en-US" sz="3400" dirty="0"/>
              <a:t>Many school buildings were built in the 60’s and some earlier. The old buildings do not have the necessary infrastructure for electronic education (broadband) as one example. </a:t>
            </a:r>
          </a:p>
          <a:p>
            <a:pPr marL="0" lvl="0" indent="0">
              <a:buNone/>
            </a:pPr>
            <a:r>
              <a:rPr lang="en-US" sz="3400" dirty="0"/>
              <a:t>  </a:t>
            </a:r>
          </a:p>
          <a:p>
            <a:pPr lvl="0"/>
            <a:r>
              <a:rPr lang="en-US" sz="3400" dirty="0"/>
              <a:t>Two Government Accountability Office studies (2009 add 2020) concluded that many school facilities of schools served by federally impacted local educational agencies are in need of repair, modernization, renovation, or replacement.</a:t>
            </a:r>
          </a:p>
          <a:p>
            <a:pPr lvl="0"/>
            <a:endParaRPr lang="en-US" sz="3400" dirty="0"/>
          </a:p>
          <a:p>
            <a:pPr lvl="0"/>
            <a:r>
              <a:rPr lang="en-US" sz="3400" dirty="0"/>
              <a:t>School facility surveys conducted by both the National Association of Federally Impacted Schools and the National Indian Impacted Schools Association found that 65% of respondents indicated their facilities are in fair to poor condition presenting challenges in teacher recruitment and teacher retention.</a:t>
            </a:r>
          </a:p>
          <a:p>
            <a:pPr marL="0" lvl="0" indent="0">
              <a:buNone/>
            </a:pPr>
            <a:endParaRPr lang="en-US" sz="3400" dirty="0"/>
          </a:p>
          <a:p>
            <a:pPr lvl="0"/>
            <a:r>
              <a:rPr lang="en-US" sz="3400" dirty="0"/>
              <a:t>Construction costs in rural areas are generally no less than 30% higher than in more urban areas</a:t>
            </a:r>
          </a:p>
          <a:p>
            <a:pPr marL="0" lvl="0" indent="0">
              <a:buNone/>
            </a:pPr>
            <a:endParaRPr lang="en-US" sz="3400" dirty="0"/>
          </a:p>
          <a:p>
            <a:pPr lvl="0"/>
            <a:r>
              <a:rPr lang="en-US" sz="3400" dirty="0"/>
              <a:t>Teacher housing is a major issue for districts serving Indian reservations. </a:t>
            </a:r>
          </a:p>
          <a:p>
            <a:pPr marL="0" indent="0">
              <a:buNone/>
            </a:pPr>
            <a:endParaRPr lang="en-US" sz="3400" dirty="0"/>
          </a:p>
        </p:txBody>
      </p:sp>
    </p:spTree>
    <p:extLst>
      <p:ext uri="{BB962C8B-B14F-4D97-AF65-F5344CB8AC3E}">
        <p14:creationId xmlns:p14="http://schemas.microsoft.com/office/powerpoint/2010/main" val="2246344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br>
              <a:rPr lang="en-US" b="1" dirty="0"/>
            </a:br>
            <a:r>
              <a:rPr lang="en-US" sz="3600" b="1" dirty="0"/>
              <a:t>If you get a question asking if Infrastructure Dollars are Available Now for Impact Aid Local Educational Agencies:</a:t>
            </a:r>
            <a:br>
              <a:rPr lang="en-US" sz="3600" dirty="0"/>
            </a:br>
            <a:endParaRPr lang="en-US" sz="3600" dirty="0"/>
          </a:p>
        </p:txBody>
      </p:sp>
      <p:sp>
        <p:nvSpPr>
          <p:cNvPr id="3" name="Content Placeholder 2"/>
          <p:cNvSpPr>
            <a:spLocks noGrp="1"/>
          </p:cNvSpPr>
          <p:nvPr>
            <p:ph idx="1"/>
          </p:nvPr>
        </p:nvSpPr>
        <p:spPr>
          <a:xfrm>
            <a:off x="457200" y="2133600"/>
            <a:ext cx="8229600" cy="3992563"/>
          </a:xfrm>
        </p:spPr>
        <p:txBody>
          <a:bodyPr>
            <a:normAutofit fontScale="62500" lnSpcReduction="20000"/>
          </a:bodyPr>
          <a:lstStyle/>
          <a:p>
            <a:pPr marL="0" lvl="0" indent="0">
              <a:buNone/>
            </a:pPr>
            <a:r>
              <a:rPr lang="en-US" sz="2800" b="1" u="sng" dirty="0"/>
              <a:t>You Answer:</a:t>
            </a:r>
          </a:p>
          <a:p>
            <a:pPr lvl="0"/>
            <a:r>
              <a:rPr lang="en-US" sz="2800" b="1" u="sng" dirty="0"/>
              <a:t>Yes and No:</a:t>
            </a:r>
            <a:r>
              <a:rPr lang="en-US" sz="2800" dirty="0"/>
              <a:t> Between 1951 and 1994 under P.L. 81-815 over $1 billion was appropriated for the construction and expansion of school buildings impacted by a Federal presence, i.e. schools serving primarily children of military personnel and children residing on Indian lands. But In 1994 P.L. 81-815 was repealed. Section 7007 was its successor.</a:t>
            </a:r>
          </a:p>
          <a:p>
            <a:pPr marL="0" lvl="0" indent="0">
              <a:buNone/>
            </a:pPr>
            <a:endParaRPr lang="en-US" sz="2800" dirty="0"/>
          </a:p>
          <a:p>
            <a:pPr lvl="0"/>
            <a:r>
              <a:rPr lang="en-US" sz="2800" b="1" u="sng" dirty="0"/>
              <a:t>Yes- but limited</a:t>
            </a:r>
            <a:r>
              <a:rPr lang="en-US" sz="2800" dirty="0"/>
              <a:t> – Section 7007 of the Impact Aid statute provides limited dollars ($18 million annually) both by formula (districts with no less than 50% percent military and/or Indian land eligible students) and through grants based on conditions considered “emergency”– grants are limited to $4 million – most are less than $1 million.</a:t>
            </a:r>
          </a:p>
          <a:p>
            <a:pPr lvl="0"/>
            <a:endParaRPr lang="en-US" sz="2800" dirty="0"/>
          </a:p>
          <a:p>
            <a:pPr lvl="0"/>
            <a:r>
              <a:rPr lang="en-US" sz="2800" dirty="0"/>
              <a:t>If you ever applied – let them know – Did you get funded?  No ____ Yes _____</a:t>
            </a:r>
          </a:p>
          <a:p>
            <a:pPr lvl="0"/>
            <a:r>
              <a:rPr lang="en-US" sz="2800" dirty="0"/>
              <a:t>Describe the project</a:t>
            </a:r>
          </a:p>
          <a:p>
            <a:pPr marL="0" indent="0">
              <a:buNone/>
            </a:pPr>
            <a:r>
              <a:rPr lang="en-US" sz="2800" dirty="0"/>
              <a:t> </a:t>
            </a:r>
          </a:p>
        </p:txBody>
      </p:sp>
    </p:spTree>
    <p:extLst>
      <p:ext uri="{BB962C8B-B14F-4D97-AF65-F5344CB8AC3E}">
        <p14:creationId xmlns:p14="http://schemas.microsoft.com/office/powerpoint/2010/main" val="2479943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16162"/>
          </a:xfrm>
        </p:spPr>
        <p:txBody>
          <a:bodyPr>
            <a:normAutofit fontScale="90000"/>
          </a:bodyPr>
          <a:lstStyle/>
          <a:p>
            <a:r>
              <a:rPr lang="en-US" b="1" dirty="0"/>
              <a:t>Are Infrastructure Dollars Available Now for Impact Aid Local Educational Agencies:</a:t>
            </a:r>
            <a:br>
              <a:rPr lang="en-US" dirty="0"/>
            </a:br>
            <a:endParaRPr lang="en-US" dirty="0"/>
          </a:p>
        </p:txBody>
      </p:sp>
      <p:sp>
        <p:nvSpPr>
          <p:cNvPr id="3" name="Content Placeholder 2"/>
          <p:cNvSpPr>
            <a:spLocks noGrp="1"/>
          </p:cNvSpPr>
          <p:nvPr>
            <p:ph idx="1"/>
          </p:nvPr>
        </p:nvSpPr>
        <p:spPr>
          <a:xfrm>
            <a:off x="457200" y="2133600"/>
            <a:ext cx="8229600" cy="3992563"/>
          </a:xfrm>
        </p:spPr>
        <p:txBody>
          <a:bodyPr>
            <a:normAutofit fontScale="77500" lnSpcReduction="20000"/>
          </a:bodyPr>
          <a:lstStyle/>
          <a:p>
            <a:pPr marL="0" indent="0">
              <a:buNone/>
            </a:pPr>
            <a:r>
              <a:rPr lang="en-US" b="1" u="sng" dirty="0"/>
              <a:t>You Answer:</a:t>
            </a:r>
          </a:p>
          <a:p>
            <a:pPr marL="0" indent="0">
              <a:buNone/>
            </a:pPr>
            <a:r>
              <a:rPr lang="en-US" b="1" u="sng" dirty="0"/>
              <a:t>Yes: - but only for some: </a:t>
            </a:r>
            <a:r>
              <a:rPr lang="en-US" dirty="0"/>
              <a:t> In 2012 the Department of Defense at the direction of the Secretary of Defense conducted an inventory of the facility conditions of public schools (Impact Aid funded) located on a military installation.  Congress too, saw the need to provide funding for these schools. Between fiscal year 2012 and fiscal year 2023 over $1.5 billion has been appropriated (Department of Defense Appropriations) administered through the DoD - Office of Local Defense Community and Cooperation to upgrade (modernize) and build new school facilities for students attending such schools.  </a:t>
            </a:r>
          </a:p>
          <a:p>
            <a:pPr marL="0" indent="0" algn="ctr">
              <a:buNone/>
            </a:pPr>
            <a:r>
              <a:rPr lang="en-US" dirty="0"/>
              <a:t> </a:t>
            </a:r>
          </a:p>
        </p:txBody>
      </p:sp>
      <p:sp>
        <p:nvSpPr>
          <p:cNvPr id="4" name="Rectangle 3"/>
          <p:cNvSpPr/>
          <p:nvPr/>
        </p:nvSpPr>
        <p:spPr>
          <a:xfrm>
            <a:off x="381000" y="1447800"/>
            <a:ext cx="8229600" cy="584775"/>
          </a:xfrm>
          <a:prstGeom prst="rect">
            <a:avLst/>
          </a:prstGeom>
        </p:spPr>
        <p:txBody>
          <a:bodyPr wrap="square">
            <a:spAutoFit/>
          </a:bodyPr>
          <a:lstStyle/>
          <a:p>
            <a:r>
              <a:rPr lang="en-US" sz="3200" dirty="0"/>
              <a:t> </a:t>
            </a:r>
          </a:p>
        </p:txBody>
      </p:sp>
    </p:spTree>
    <p:extLst>
      <p:ext uri="{BB962C8B-B14F-4D97-AF65-F5344CB8AC3E}">
        <p14:creationId xmlns:p14="http://schemas.microsoft.com/office/powerpoint/2010/main" val="3173449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b="1" dirty="0"/>
              <a:t>You ask the question</a:t>
            </a:r>
            <a:br>
              <a:rPr lang="en-US" b="1" dirty="0"/>
            </a:br>
            <a:r>
              <a:rPr lang="en-US" b="1" dirty="0"/>
              <a:t>Why can’t dollars be found for all Federally Connected Districts</a:t>
            </a:r>
          </a:p>
        </p:txBody>
      </p:sp>
      <p:sp>
        <p:nvSpPr>
          <p:cNvPr id="3" name="Content Placeholder 2"/>
          <p:cNvSpPr>
            <a:spLocks noGrp="1"/>
          </p:cNvSpPr>
          <p:nvPr>
            <p:ph idx="1"/>
          </p:nvPr>
        </p:nvSpPr>
        <p:spPr>
          <a:xfrm>
            <a:off x="457200" y="2286000"/>
            <a:ext cx="8229600" cy="3840163"/>
          </a:xfrm>
        </p:spPr>
        <p:txBody>
          <a:bodyPr>
            <a:normAutofit lnSpcReduction="10000"/>
          </a:bodyPr>
          <a:lstStyle/>
          <a:p>
            <a:pPr marL="0" indent="0">
              <a:buNone/>
            </a:pPr>
            <a:r>
              <a:rPr lang="en-US" dirty="0"/>
              <a:t> </a:t>
            </a:r>
          </a:p>
          <a:p>
            <a:pPr marL="0" indent="0">
              <a:buNone/>
            </a:pPr>
            <a:r>
              <a:rPr lang="en-US" b="1" u="sng" dirty="0"/>
              <a:t>The Problem</a:t>
            </a:r>
            <a:r>
              <a:rPr lang="en-US" dirty="0"/>
              <a:t> – Is there a Double Standard? There are many school buildings both off-base schools serving military children, schools enrolling Indian land children; and schools with a limited tax base that are not receiving the same priority. </a:t>
            </a:r>
            <a:r>
              <a:rPr lang="en-US" u="sng" dirty="0"/>
              <a:t> </a:t>
            </a:r>
            <a:r>
              <a:rPr lang="en-US" b="1" u="sng" dirty="0"/>
              <a:t>Dollars can be found-Wouldn’t you agree?</a:t>
            </a:r>
            <a:endParaRPr lang="en-US" dirty="0"/>
          </a:p>
        </p:txBody>
      </p:sp>
    </p:spTree>
    <p:extLst>
      <p:ext uri="{BB962C8B-B14F-4D97-AF65-F5344CB8AC3E}">
        <p14:creationId xmlns:p14="http://schemas.microsoft.com/office/powerpoint/2010/main" val="880474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95400"/>
          </a:xfrm>
        </p:spPr>
        <p:txBody>
          <a:bodyPr>
            <a:normAutofit fontScale="90000"/>
          </a:bodyPr>
          <a:lstStyle/>
          <a:p>
            <a:br>
              <a:rPr lang="en-US" sz="3200" b="1" dirty="0"/>
            </a:br>
            <a:br>
              <a:rPr lang="en-US" sz="3200" b="1" dirty="0"/>
            </a:br>
            <a:br>
              <a:rPr lang="en-US" sz="3200" b="1" dirty="0"/>
            </a:br>
            <a:r>
              <a:rPr lang="en-US" sz="3200" b="1" dirty="0"/>
              <a:t>When they ask what does the Impact Aid Infrastructure-Partnership Act Do? </a:t>
            </a:r>
            <a:br>
              <a:rPr lang="en-US" sz="3200" b="1" dirty="0"/>
            </a:br>
            <a:r>
              <a:rPr lang="en-US" sz="3200" b="1" dirty="0"/>
              <a:t>You describe the basics</a:t>
            </a:r>
            <a:br>
              <a:rPr lang="en-US" sz="3200" b="1" dirty="0"/>
            </a:br>
            <a:r>
              <a:rPr lang="en-US" sz="3200" b="1" dirty="0"/>
              <a:t> </a:t>
            </a:r>
            <a:br>
              <a:rPr lang="en-US" sz="3200" dirty="0"/>
            </a:br>
            <a:br>
              <a:rPr lang="en-US" sz="3200" dirty="0"/>
            </a:br>
            <a:endParaRPr lang="en-US" sz="3200" dirty="0"/>
          </a:p>
        </p:txBody>
      </p:sp>
      <p:sp>
        <p:nvSpPr>
          <p:cNvPr id="3" name="Content Placeholder 2"/>
          <p:cNvSpPr>
            <a:spLocks noGrp="1"/>
          </p:cNvSpPr>
          <p:nvPr>
            <p:ph idx="1"/>
          </p:nvPr>
        </p:nvSpPr>
        <p:spPr>
          <a:xfrm>
            <a:off x="457200" y="2209800"/>
            <a:ext cx="8229600" cy="4617720"/>
          </a:xfrm>
        </p:spPr>
        <p:txBody>
          <a:bodyPr>
            <a:normAutofit fontScale="62500" lnSpcReduction="20000"/>
          </a:bodyPr>
          <a:lstStyle/>
          <a:p>
            <a:pPr lvl="0"/>
            <a:r>
              <a:rPr lang="en-US" dirty="0"/>
              <a:t>Requires that the Department of Education to </a:t>
            </a:r>
            <a:r>
              <a:rPr lang="en-US" b="1" u="sng" dirty="0"/>
              <a:t>establish and maintain a priority listing of school buildings based on need as identified: Priority One and Priority Two</a:t>
            </a:r>
            <a:endParaRPr lang="en-US" dirty="0"/>
          </a:p>
          <a:p>
            <a:pPr marL="0" indent="0">
              <a:buNone/>
            </a:pPr>
            <a:r>
              <a:rPr lang="en-US" dirty="0"/>
              <a:t>		</a:t>
            </a:r>
            <a:r>
              <a:rPr lang="en-US" b="1" u="sng" dirty="0"/>
              <a:t>A Local Education Agency that:</a:t>
            </a:r>
          </a:p>
          <a:p>
            <a:pPr lvl="0"/>
            <a:r>
              <a:rPr lang="en-US" b="1" dirty="0"/>
              <a:t>Priority One:</a:t>
            </a:r>
            <a:r>
              <a:rPr lang="en-US" dirty="0"/>
              <a:t> has a facility that is in violation of a Federal, State, county, or Tribal building code representing a health hazard to students and school personnel; fails to meet standards as set by the Centers for Disease Control and Prevention – includes a number of structural deficiencies including teacher housing. </a:t>
            </a:r>
            <a:r>
              <a:rPr lang="en-US" b="1" u="sng" dirty="0"/>
              <a:t>(Priority Listing established for Priority One)</a:t>
            </a:r>
          </a:p>
          <a:p>
            <a:pPr marL="0" lvl="0" indent="0">
              <a:buNone/>
            </a:pPr>
            <a:endParaRPr lang="en-US" dirty="0"/>
          </a:p>
          <a:p>
            <a:pPr lvl="0"/>
            <a:r>
              <a:rPr lang="en-US" b="1" dirty="0"/>
              <a:t>Priority Two:</a:t>
            </a:r>
            <a:r>
              <a:rPr lang="en-US" dirty="0"/>
              <a:t> has a facility that does not meet the requirements of Priority One, but does not meet minimum structural or health and safety standards as adopted by the American Society of Civil Engineers – includes a number of structural deficiencies including teacher housing. </a:t>
            </a:r>
            <a:r>
              <a:rPr lang="en-US" b="1" u="sng" dirty="0"/>
              <a:t>(Priority Listing established for Priority Two)</a:t>
            </a:r>
            <a:endParaRPr lang="en-US" dirty="0"/>
          </a:p>
          <a:p>
            <a:pPr marL="0" indent="0" algn="ctr">
              <a:buNone/>
            </a:pPr>
            <a:endParaRPr lang="en-US" dirty="0"/>
          </a:p>
        </p:txBody>
      </p:sp>
    </p:spTree>
    <p:extLst>
      <p:ext uri="{BB962C8B-B14F-4D97-AF65-F5344CB8AC3E}">
        <p14:creationId xmlns:p14="http://schemas.microsoft.com/office/powerpoint/2010/main" val="2506928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600" b="1" dirty="0"/>
            </a:br>
            <a:br>
              <a:rPr lang="en-US" sz="3600" b="1" dirty="0"/>
            </a:br>
            <a:r>
              <a:rPr lang="en-US" sz="4000" b="1" dirty="0"/>
              <a:t>Award Criteria</a:t>
            </a:r>
            <a:br>
              <a:rPr lang="en-US" sz="3600" dirty="0"/>
            </a:br>
            <a:br>
              <a:rPr lang="en-US" sz="3600" dirty="0"/>
            </a:br>
            <a:endParaRPr lang="en-US" sz="3600" dirty="0"/>
          </a:p>
        </p:txBody>
      </p:sp>
      <p:sp>
        <p:nvSpPr>
          <p:cNvPr id="3" name="Content Placeholder 2"/>
          <p:cNvSpPr>
            <a:spLocks noGrp="1"/>
          </p:cNvSpPr>
          <p:nvPr>
            <p:ph idx="1"/>
          </p:nvPr>
        </p:nvSpPr>
        <p:spPr/>
        <p:txBody>
          <a:bodyPr>
            <a:normAutofit fontScale="92500" lnSpcReduction="10000"/>
          </a:bodyPr>
          <a:lstStyle/>
          <a:p>
            <a:pPr lvl="0"/>
            <a:r>
              <a:rPr lang="en-US" sz="2400" dirty="0"/>
              <a:t>First those local educational agencies  that do not have the authority to tax or issue bonds or have a total assessed value of  real property  that may be taxed for school purposes of less than $50 million</a:t>
            </a:r>
          </a:p>
          <a:p>
            <a:pPr marL="0" lvl="0" indent="0">
              <a:buNone/>
            </a:pPr>
            <a:endParaRPr lang="en-US" sz="2400" dirty="0"/>
          </a:p>
          <a:p>
            <a:pPr lvl="0"/>
            <a:r>
              <a:rPr lang="en-US" sz="2400" dirty="0"/>
              <a:t>Next the Secretary is to consider those local educational agencies with a total assessed value of less than $100 million</a:t>
            </a:r>
          </a:p>
          <a:p>
            <a:pPr marL="0" lvl="0" indent="0">
              <a:buNone/>
            </a:pPr>
            <a:endParaRPr lang="en-US" sz="2400" dirty="0"/>
          </a:p>
          <a:p>
            <a:r>
              <a:rPr lang="en-US" sz="2400" dirty="0"/>
              <a:t>In setting the </a:t>
            </a:r>
            <a:r>
              <a:rPr lang="en-US" sz="2400" b="1" u="sng" dirty="0"/>
              <a:t>priority listing</a:t>
            </a:r>
            <a:r>
              <a:rPr lang="en-US" sz="2400" dirty="0"/>
              <a:t> in addition to A. and B. the Secretary shall factor in a L.E.A.’s percentage of federal students and their Learning Opportunity Threshold percentage; percentage of their land that is taxable and other factors including the feasibility of completion of the project in 24 months.</a:t>
            </a:r>
          </a:p>
          <a:p>
            <a:pPr marL="0" indent="0">
              <a:buNone/>
            </a:pPr>
            <a:endParaRPr lang="en-US" sz="2000" dirty="0"/>
          </a:p>
        </p:txBody>
      </p:sp>
    </p:spTree>
    <p:extLst>
      <p:ext uri="{BB962C8B-B14F-4D97-AF65-F5344CB8AC3E}">
        <p14:creationId xmlns:p14="http://schemas.microsoft.com/office/powerpoint/2010/main" val="1863077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Amount of the Grant:</a:t>
            </a:r>
            <a:br>
              <a:rPr lang="en-US" sz="4000" dirty="0"/>
            </a:br>
            <a:endParaRPr lang="en-US" sz="4000" dirty="0"/>
          </a:p>
        </p:txBody>
      </p:sp>
      <p:sp>
        <p:nvSpPr>
          <p:cNvPr id="3" name="Content Placeholder 2"/>
          <p:cNvSpPr>
            <a:spLocks noGrp="1"/>
          </p:cNvSpPr>
          <p:nvPr>
            <p:ph idx="1"/>
          </p:nvPr>
        </p:nvSpPr>
        <p:spPr>
          <a:xfrm>
            <a:off x="685800" y="1295400"/>
            <a:ext cx="8229600" cy="4175125"/>
          </a:xfrm>
        </p:spPr>
        <p:txBody>
          <a:bodyPr>
            <a:normAutofit fontScale="25000" lnSpcReduction="20000"/>
          </a:bodyPr>
          <a:lstStyle/>
          <a:p>
            <a:pPr marL="0" lvl="0" indent="0">
              <a:buNone/>
            </a:pPr>
            <a:r>
              <a:rPr lang="en-US" sz="8000" dirty="0"/>
              <a:t>Make a payment </a:t>
            </a:r>
            <a:r>
              <a:rPr lang="en-US" sz="8000" b="1" u="sng" dirty="0"/>
              <a:t>in full </a:t>
            </a:r>
            <a:r>
              <a:rPr lang="en-US" sz="8000" dirty="0"/>
              <a:t>for those L.E.A.’s under Priority One with </a:t>
            </a:r>
            <a:r>
              <a:rPr lang="en-US" sz="8000" b="1" u="sng" dirty="0"/>
              <a:t>no </a:t>
            </a:r>
          </a:p>
          <a:p>
            <a:pPr marL="0" lvl="0" indent="0">
              <a:buNone/>
            </a:pPr>
            <a:r>
              <a:rPr lang="en-US" sz="8000" b="1" u="sng" dirty="0"/>
              <a:t>capacity</a:t>
            </a:r>
            <a:r>
              <a:rPr lang="en-US" sz="8000" dirty="0"/>
              <a:t> to issue bonds</a:t>
            </a:r>
          </a:p>
          <a:p>
            <a:pPr marL="0" lvl="0" indent="0">
              <a:buNone/>
            </a:pPr>
            <a:endParaRPr lang="en-US" sz="8000" dirty="0"/>
          </a:p>
          <a:p>
            <a:pPr marL="0" lvl="0" indent="0">
              <a:buNone/>
            </a:pPr>
            <a:r>
              <a:rPr lang="en-US" sz="8000" dirty="0"/>
              <a:t>For those with some capacity (Priority One and Two) their matching requirement would depend on their LOT Percentage (Need component as in the Law)</a:t>
            </a:r>
          </a:p>
          <a:p>
            <a:pPr marL="0" indent="0">
              <a:buNone/>
            </a:pPr>
            <a:endParaRPr lang="en-US" sz="8000" b="1" dirty="0"/>
          </a:p>
          <a:p>
            <a:pPr marL="0" indent="0">
              <a:buNone/>
            </a:pPr>
            <a:r>
              <a:rPr lang="en-US" sz="8000" b="1" dirty="0"/>
              <a:t>LOT 80% or greater: 10% match – Less than 80% but 50% or greater: 20% match</a:t>
            </a:r>
            <a:endParaRPr lang="en-US" sz="8000" dirty="0"/>
          </a:p>
          <a:p>
            <a:endParaRPr lang="en-US" sz="8000" b="1" dirty="0"/>
          </a:p>
          <a:p>
            <a:pPr marL="0" indent="0">
              <a:buNone/>
            </a:pPr>
            <a:r>
              <a:rPr lang="en-US" sz="8000" b="1" dirty="0"/>
              <a:t>LOT less than 50%: 25% match – Federal Property Districts – 25% match</a:t>
            </a:r>
          </a:p>
          <a:p>
            <a:pPr marL="0" indent="0">
              <a:buNone/>
            </a:pPr>
            <a:endParaRPr lang="en-US" sz="8000" dirty="0"/>
          </a:p>
          <a:p>
            <a:pPr marL="0" lvl="0" indent="0">
              <a:buNone/>
            </a:pPr>
            <a:r>
              <a:rPr lang="en-US" sz="8000" dirty="0"/>
              <a:t>A grant amount of $5 million or less would be paid in full</a:t>
            </a:r>
          </a:p>
          <a:p>
            <a:pPr marL="0" lvl="0" indent="0">
              <a:buNone/>
            </a:pPr>
            <a:endParaRPr lang="en-US" sz="8000" dirty="0"/>
          </a:p>
          <a:p>
            <a:pPr marL="0" lvl="0" indent="0">
              <a:buNone/>
            </a:pPr>
            <a:r>
              <a:rPr lang="en-US" sz="8000" dirty="0"/>
              <a:t>A grant greater than $5 million – after final drawings etc. have been approved payments would be made in installments.</a:t>
            </a:r>
          </a:p>
          <a:p>
            <a:pPr marL="0" lvl="0" indent="0">
              <a:buNone/>
            </a:pPr>
            <a:endParaRPr lang="en-US" sz="6200" dirty="0"/>
          </a:p>
          <a:p>
            <a:pPr marL="0" indent="0">
              <a:buNone/>
            </a:pPr>
            <a:endParaRPr lang="en-US" sz="3800" dirty="0"/>
          </a:p>
          <a:p>
            <a:pPr marL="0" indent="0">
              <a:buNone/>
            </a:pPr>
            <a:endParaRPr lang="en-US" dirty="0"/>
          </a:p>
        </p:txBody>
      </p:sp>
    </p:spTree>
    <p:extLst>
      <p:ext uri="{BB962C8B-B14F-4D97-AF65-F5344CB8AC3E}">
        <p14:creationId xmlns:p14="http://schemas.microsoft.com/office/powerpoint/2010/main" val="3048680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741</TotalTime>
  <Words>2061</Words>
  <Application>Microsoft Office PowerPoint</Application>
  <PresentationFormat>On-screen Show (4:3)</PresentationFormat>
  <Paragraphs>123</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Office Theme</vt:lpstr>
      <vt:lpstr> Impact Aid Infrastructure Partnership Act - Talking Points 118th Congress – 2nd Session </vt:lpstr>
      <vt:lpstr>PowerPoint Presentation</vt:lpstr>
      <vt:lpstr> You then explain there is a need  </vt:lpstr>
      <vt:lpstr> If you get a question asking if Infrastructure Dollars are Available Now for Impact Aid Local Educational Agencies: </vt:lpstr>
      <vt:lpstr>Are Infrastructure Dollars Available Now for Impact Aid Local Educational Agencies: </vt:lpstr>
      <vt:lpstr>You ask the question Why can’t dollars be found for all Federally Connected Districts</vt:lpstr>
      <vt:lpstr>   When they ask what does the Impact Aid Infrastructure-Partnership Act Do?  You describe the basics    </vt:lpstr>
      <vt:lpstr>  Award Criteria  </vt:lpstr>
      <vt:lpstr>Amount of the Grant: </vt:lpstr>
      <vt:lpstr>Miscellaneous: </vt:lpstr>
      <vt:lpstr>Major Point to Emphasize </vt:lpstr>
      <vt:lpstr>Sample letter/email to your Member of Congress</vt:lpstr>
      <vt:lpstr>Page 2</vt:lpstr>
      <vt:lpstr>Impact Aid Infrastructure Partnership Act Summary</vt:lpstr>
      <vt:lpstr>Impact Aid Infrastructure Partnership Act Summary</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 of School facilities in Indian Country</dc:title>
  <dc:creator>John F</dc:creator>
  <cp:lastModifiedBy>Brent Gish</cp:lastModifiedBy>
  <cp:revision>71</cp:revision>
  <dcterms:created xsi:type="dcterms:W3CDTF">2018-03-12T17:20:45Z</dcterms:created>
  <dcterms:modified xsi:type="dcterms:W3CDTF">2023-12-05T20:15:59Z</dcterms:modified>
</cp:coreProperties>
</file>