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2" r:id="rId3"/>
    <p:sldId id="263" r:id="rId4"/>
    <p:sldId id="258" r:id="rId5"/>
    <p:sldId id="257" r:id="rId6"/>
    <p:sldId id="259" r:id="rId7"/>
    <p:sldId id="281" r:id="rId8"/>
    <p:sldId id="260" r:id="rId9"/>
    <p:sldId id="261" r:id="rId10"/>
    <p:sldId id="268" r:id="rId11"/>
    <p:sldId id="269" r:id="rId12"/>
    <p:sldId id="271" r:id="rId13"/>
    <p:sldId id="272" r:id="rId14"/>
    <p:sldId id="274" r:id="rId15"/>
    <p:sldId id="275" r:id="rId16"/>
    <p:sldId id="277" r:id="rId17"/>
    <p:sldId id="279" r:id="rId18"/>
    <p:sldId id="280" r:id="rId19"/>
    <p:sldId id="267" r:id="rId20"/>
    <p:sldId id="264" r:id="rId21"/>
    <p:sldId id="265" r:id="rId22"/>
    <p:sldId id="26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9" d="100"/>
          <a:sy n="59" d="100"/>
        </p:scale>
        <p:origin x="60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32D2EB-A8ED-41CD-8FBF-FE80EA69C6F1}" type="datetimeFigureOut">
              <a:rPr lang="en-US" smtClean="0"/>
              <a:t>12/19/2024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BBBCAD-8CFF-4E88-9A71-C26DB996CDF0}" type="slidenum">
              <a:rPr lang="en-US" smtClean="0"/>
              <a:t>‹#›</a:t>
            </a:fld>
            <a:endParaRPr lang="en-US" dirty="0"/>
          </a:p>
        </p:txBody>
      </p:sp>
    </p:spTree>
    <p:extLst>
      <p:ext uri="{BB962C8B-B14F-4D97-AF65-F5344CB8AC3E}">
        <p14:creationId xmlns:p14="http://schemas.microsoft.com/office/powerpoint/2010/main" val="3904807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BBBCAD-8CFF-4E88-9A71-C26DB996CDF0}" type="slidenum">
              <a:rPr lang="en-US" smtClean="0"/>
              <a:t>1</a:t>
            </a:fld>
            <a:endParaRPr lang="en-US" dirty="0"/>
          </a:p>
        </p:txBody>
      </p:sp>
    </p:spTree>
    <p:extLst>
      <p:ext uri="{BB962C8B-B14F-4D97-AF65-F5344CB8AC3E}">
        <p14:creationId xmlns:p14="http://schemas.microsoft.com/office/powerpoint/2010/main" val="893920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BBBCAD-8CFF-4E88-9A71-C26DB996CDF0}" type="slidenum">
              <a:rPr lang="en-US" smtClean="0"/>
              <a:t>5</a:t>
            </a:fld>
            <a:endParaRPr lang="en-US" dirty="0"/>
          </a:p>
        </p:txBody>
      </p:sp>
    </p:spTree>
    <p:extLst>
      <p:ext uri="{BB962C8B-B14F-4D97-AF65-F5344CB8AC3E}">
        <p14:creationId xmlns:p14="http://schemas.microsoft.com/office/powerpoint/2010/main" val="3629177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BBBCAD-8CFF-4E88-9A71-C26DB996CDF0}" type="slidenum">
              <a:rPr lang="en-US" smtClean="0"/>
              <a:t>7</a:t>
            </a:fld>
            <a:endParaRPr lang="en-US" dirty="0"/>
          </a:p>
        </p:txBody>
      </p:sp>
    </p:spTree>
    <p:extLst>
      <p:ext uri="{BB962C8B-B14F-4D97-AF65-F5344CB8AC3E}">
        <p14:creationId xmlns:p14="http://schemas.microsoft.com/office/powerpoint/2010/main" val="4057629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BBBCAD-8CFF-4E88-9A71-C26DB996CDF0}" type="slidenum">
              <a:rPr lang="en-US" smtClean="0"/>
              <a:t>8</a:t>
            </a:fld>
            <a:endParaRPr lang="en-US" dirty="0"/>
          </a:p>
        </p:txBody>
      </p:sp>
    </p:spTree>
    <p:extLst>
      <p:ext uri="{BB962C8B-B14F-4D97-AF65-F5344CB8AC3E}">
        <p14:creationId xmlns:p14="http://schemas.microsoft.com/office/powerpoint/2010/main" val="248090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BBBCAD-8CFF-4E88-9A71-C26DB996CDF0}" type="slidenum">
              <a:rPr lang="en-US" smtClean="0"/>
              <a:t>9</a:t>
            </a:fld>
            <a:endParaRPr lang="en-US" dirty="0"/>
          </a:p>
        </p:txBody>
      </p:sp>
    </p:spTree>
    <p:extLst>
      <p:ext uri="{BB962C8B-B14F-4D97-AF65-F5344CB8AC3E}">
        <p14:creationId xmlns:p14="http://schemas.microsoft.com/office/powerpoint/2010/main" val="646141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BBBCAD-8CFF-4E88-9A71-C26DB996CDF0}" type="slidenum">
              <a:rPr lang="en-US" smtClean="0"/>
              <a:t>10</a:t>
            </a:fld>
            <a:endParaRPr lang="en-US" dirty="0"/>
          </a:p>
        </p:txBody>
      </p:sp>
    </p:spTree>
    <p:extLst>
      <p:ext uri="{BB962C8B-B14F-4D97-AF65-F5344CB8AC3E}">
        <p14:creationId xmlns:p14="http://schemas.microsoft.com/office/powerpoint/2010/main" val="3150202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BBBCAD-8CFF-4E88-9A71-C26DB996CDF0}" type="slidenum">
              <a:rPr lang="en-US" smtClean="0"/>
              <a:t>11</a:t>
            </a:fld>
            <a:endParaRPr lang="en-US" dirty="0"/>
          </a:p>
        </p:txBody>
      </p:sp>
    </p:spTree>
    <p:extLst>
      <p:ext uri="{BB962C8B-B14F-4D97-AF65-F5344CB8AC3E}">
        <p14:creationId xmlns:p14="http://schemas.microsoft.com/office/powerpoint/2010/main" val="919309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BBBCAD-8CFF-4E88-9A71-C26DB996CDF0}" type="slidenum">
              <a:rPr lang="en-US" smtClean="0"/>
              <a:t>14</a:t>
            </a:fld>
            <a:endParaRPr lang="en-US" dirty="0"/>
          </a:p>
        </p:txBody>
      </p:sp>
    </p:spTree>
    <p:extLst>
      <p:ext uri="{BB962C8B-B14F-4D97-AF65-F5344CB8AC3E}">
        <p14:creationId xmlns:p14="http://schemas.microsoft.com/office/powerpoint/2010/main" val="2930650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7F424-CC13-41AC-AE31-B62C81241E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8630DF-81FB-48B5-842C-6A9C39C173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8123D-FF2C-4E5E-B32F-AAF3835FEA7B}"/>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5" name="Footer Placeholder 4">
            <a:extLst>
              <a:ext uri="{FF2B5EF4-FFF2-40B4-BE49-F238E27FC236}">
                <a16:creationId xmlns:a16="http://schemas.microsoft.com/office/drawing/2014/main" id="{DCD56E59-4367-4EBD-A56B-0EAEDAF089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41E071A-63A5-47A3-8D62-5FEF869044E5}"/>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2171693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BF123-3D28-411C-A73A-73050C9F3F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BC40C5-5CA8-4E4F-B58E-884D6131027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B1D42E-D530-484E-8F33-A1D5BBF888A8}"/>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5" name="Footer Placeholder 4">
            <a:extLst>
              <a:ext uri="{FF2B5EF4-FFF2-40B4-BE49-F238E27FC236}">
                <a16:creationId xmlns:a16="http://schemas.microsoft.com/office/drawing/2014/main" id="{E69A791A-141C-41D6-9CD2-36D1F0757AB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7BF46A-0242-450E-8443-18B969C10E6A}"/>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1154821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8D1BC5-EDE9-45C8-AAAC-47A468171C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EDA190-1895-4DA4-A002-421A642C865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93BEF7-43B5-4D29-9DEC-FB3E0D8E6814}"/>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5" name="Footer Placeholder 4">
            <a:extLst>
              <a:ext uri="{FF2B5EF4-FFF2-40B4-BE49-F238E27FC236}">
                <a16:creationId xmlns:a16="http://schemas.microsoft.com/office/drawing/2014/main" id="{E3644083-40FD-4386-A39D-86CF3CD1CE1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697D7E0-DC61-4A35-947F-DE6AB59E4F20}"/>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3197399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7B6DE-E43E-43F7-8DE3-09C35CFE71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B51F6E-36B6-45AA-9700-FC8CFF0DC8D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636D6D-1221-4BF6-962F-806C4C8EABB2}"/>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5" name="Footer Placeholder 4">
            <a:extLst>
              <a:ext uri="{FF2B5EF4-FFF2-40B4-BE49-F238E27FC236}">
                <a16:creationId xmlns:a16="http://schemas.microsoft.com/office/drawing/2014/main" id="{634894A5-AC5E-4A0C-BA48-E381141C6C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C203453-4A7D-401B-B63A-98C17F4C3D99}"/>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576758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E9351-862B-46EB-B100-A6F51001C4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F2D533-211D-46FB-AA86-E1A71D4B50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23B472B-77BD-4D98-877C-A20353FD11EE}"/>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5" name="Footer Placeholder 4">
            <a:extLst>
              <a:ext uri="{FF2B5EF4-FFF2-40B4-BE49-F238E27FC236}">
                <a16:creationId xmlns:a16="http://schemas.microsoft.com/office/drawing/2014/main" id="{BD24982A-BD66-4BE4-BBF2-49C99F705D4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4942CA7-959B-4FB2-8D2A-C8C4263860FC}"/>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1199326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A9B95-7559-46B0-95EC-742D5AA1CD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DF23DE-0845-4812-9966-5E8EDBD8DCD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AD2A0C-DF2E-4861-939D-4FD151D1580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5565FB-21E8-414E-80CC-BA8E0BC32C87}"/>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6" name="Footer Placeholder 5">
            <a:extLst>
              <a:ext uri="{FF2B5EF4-FFF2-40B4-BE49-F238E27FC236}">
                <a16:creationId xmlns:a16="http://schemas.microsoft.com/office/drawing/2014/main" id="{ACC980FF-D318-45E0-B696-734C16AC4D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113CAAD-6D1B-415A-9D20-90C0F4FA10FC}"/>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4189715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F02D8-1E47-4BDD-AC9F-DF47EA7BDE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E18B1C-EE3B-4A85-9C71-32BDD00BA5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C23A89A-7037-4F86-BCED-5C5653DB1D5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F00B9E-B746-4814-8010-09AD07F7B8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D60C826-654E-4905-A5CE-C13B3E484B3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8666F7-13FE-47E0-9F95-7B9253189CAE}"/>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8" name="Footer Placeholder 7">
            <a:extLst>
              <a:ext uri="{FF2B5EF4-FFF2-40B4-BE49-F238E27FC236}">
                <a16:creationId xmlns:a16="http://schemas.microsoft.com/office/drawing/2014/main" id="{BAB40595-F102-4A9B-9A95-2DB4A066AC8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654FB2-DABC-43F8-9DC0-5BDCCC534B20}"/>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2020388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F2B6-9BA6-4684-B1FC-047D59B9D1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6D6DD0-A12B-4152-8CA1-A6FFCD3AC8EC}"/>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4" name="Footer Placeholder 3">
            <a:extLst>
              <a:ext uri="{FF2B5EF4-FFF2-40B4-BE49-F238E27FC236}">
                <a16:creationId xmlns:a16="http://schemas.microsoft.com/office/drawing/2014/main" id="{0A9B58D3-2CD0-442F-9BE2-DC42D3DC3E9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CA5EDF4-2A11-43D3-B064-B84C1A45CB4F}"/>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2988411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A0B168-97FD-42D3-A0FD-0BEEE400669D}"/>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3" name="Footer Placeholder 2">
            <a:extLst>
              <a:ext uri="{FF2B5EF4-FFF2-40B4-BE49-F238E27FC236}">
                <a16:creationId xmlns:a16="http://schemas.microsoft.com/office/drawing/2014/main" id="{F8E32D6E-B86D-41CB-91A2-74B35ADFA2E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1C9C359-5523-45B6-A2BF-5412A9F277D9}"/>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2629984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C7739-7D9C-40C3-95ED-56273520B2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08AE45-36DD-4808-934E-A941E9258A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E0BE23-F377-47FE-9D67-C6CFD64BE0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E783C6-618A-4994-B68E-35D028114CD7}"/>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6" name="Footer Placeholder 5">
            <a:extLst>
              <a:ext uri="{FF2B5EF4-FFF2-40B4-BE49-F238E27FC236}">
                <a16:creationId xmlns:a16="http://schemas.microsoft.com/office/drawing/2014/main" id="{2D4005DE-256A-490F-B307-B24A7FAF6A7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0EBB0C4-C55E-491C-A0E9-8E4A5F9EAB44}"/>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2401746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36B35-3131-4873-BB20-2A37465B45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9630B60-3888-4B4D-AE52-28FE357250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404AC09-3920-4DF1-AF52-4DA091E0EB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4D52A3-D9D4-4F21-95C2-53A43D5DB41B}"/>
              </a:ext>
            </a:extLst>
          </p:cNvPr>
          <p:cNvSpPr>
            <a:spLocks noGrp="1"/>
          </p:cNvSpPr>
          <p:nvPr>
            <p:ph type="dt" sz="half" idx="10"/>
          </p:nvPr>
        </p:nvSpPr>
        <p:spPr/>
        <p:txBody>
          <a:bodyPr/>
          <a:lstStyle/>
          <a:p>
            <a:fld id="{5827841A-0DF4-4D58-B5BD-9E33A16FB80B}" type="datetimeFigureOut">
              <a:rPr lang="en-US" smtClean="0"/>
              <a:t>12/19/2024</a:t>
            </a:fld>
            <a:endParaRPr lang="en-US" dirty="0"/>
          </a:p>
        </p:txBody>
      </p:sp>
      <p:sp>
        <p:nvSpPr>
          <p:cNvPr id="6" name="Footer Placeholder 5">
            <a:extLst>
              <a:ext uri="{FF2B5EF4-FFF2-40B4-BE49-F238E27FC236}">
                <a16:creationId xmlns:a16="http://schemas.microsoft.com/office/drawing/2014/main" id="{711AB916-006C-45B3-9C2C-A7DA280D04B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309BE76-F6A4-4C88-A8D1-43A666EEB4E9}"/>
              </a:ext>
            </a:extLst>
          </p:cNvPr>
          <p:cNvSpPr>
            <a:spLocks noGrp="1"/>
          </p:cNvSpPr>
          <p:nvPr>
            <p:ph type="sldNum" sz="quarter" idx="12"/>
          </p:nvPr>
        </p:nvSpPr>
        <p:spPr/>
        <p:txBody>
          <a:bodyPr/>
          <a:lstStyle/>
          <a:p>
            <a:fld id="{68D09A17-A2B6-4D77-B42A-883086FB6CDC}" type="slidenum">
              <a:rPr lang="en-US" smtClean="0"/>
              <a:t>‹#›</a:t>
            </a:fld>
            <a:endParaRPr lang="en-US" dirty="0"/>
          </a:p>
        </p:txBody>
      </p:sp>
    </p:spTree>
    <p:extLst>
      <p:ext uri="{BB962C8B-B14F-4D97-AF65-F5344CB8AC3E}">
        <p14:creationId xmlns:p14="http://schemas.microsoft.com/office/powerpoint/2010/main" val="2252869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EFD423-EAAC-4BA1-8A2B-88FF5FC651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EADB64-EF83-4F3E-A2A6-31D5AF58A5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09FFB8-81B4-4911-BEE1-6C213205AE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27841A-0DF4-4D58-B5BD-9E33A16FB80B}" type="datetimeFigureOut">
              <a:rPr lang="en-US" smtClean="0"/>
              <a:t>12/19/2024</a:t>
            </a:fld>
            <a:endParaRPr lang="en-US" dirty="0"/>
          </a:p>
        </p:txBody>
      </p:sp>
      <p:sp>
        <p:nvSpPr>
          <p:cNvPr id="5" name="Footer Placeholder 4">
            <a:extLst>
              <a:ext uri="{FF2B5EF4-FFF2-40B4-BE49-F238E27FC236}">
                <a16:creationId xmlns:a16="http://schemas.microsoft.com/office/drawing/2014/main" id="{1C44BD94-F674-458B-9CA0-06820464E1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5622BF3-6B0F-4C2C-AB61-0FB5D71445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D09A17-A2B6-4D77-B42A-883086FB6CDC}" type="slidenum">
              <a:rPr lang="en-US" smtClean="0"/>
              <a:t>‹#›</a:t>
            </a:fld>
            <a:endParaRPr lang="en-US" dirty="0"/>
          </a:p>
        </p:txBody>
      </p:sp>
    </p:spTree>
    <p:extLst>
      <p:ext uri="{BB962C8B-B14F-4D97-AF65-F5344CB8AC3E}">
        <p14:creationId xmlns:p14="http://schemas.microsoft.com/office/powerpoint/2010/main" val="4287344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hyperlink" Target="https://ospi.k12.wa.us/sites/default/files/2024-08/lulilas.m4a"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1.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8.xml"/><Relationship Id="rId6" Type="http://schemas.microsoft.com/office/2007/relationships/hdphoto" Target="../media/hdphoto5.wdp"/><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s://nces.ed.gov/programs/coe/indicator/coi/high-school-graduation-rates#:~:text=Last%20Updated:%20May%202024,2" TargetMode="Externa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microsoft.com/office/2007/relationships/hdphoto" Target="../media/hdphoto6.wdp"/><Relationship Id="rId5" Type="http://schemas.openxmlformats.org/officeDocument/2006/relationships/image" Target="../media/image21.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drive.google.com/drive/u/0/folders/1XVNmzxgPgq8p8Ms2a1E_kCIa1jNnX1zP"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hdphoto" Target="../media/hdphoto1.wdp"/><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8" Type="http://schemas.openxmlformats.org/officeDocument/2006/relationships/image" Target="../media/image30.jpeg"/><Relationship Id="rId3" Type="http://schemas.microsoft.com/office/2007/relationships/hdphoto" Target="../media/hdphoto1.wdp"/><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6.xml"/><Relationship Id="rId6" Type="http://schemas.microsoft.com/office/2007/relationships/hdphoto" Target="../media/hdphoto7.wdp"/><Relationship Id="rId5" Type="http://schemas.openxmlformats.org/officeDocument/2006/relationships/image" Target="../media/image28.png"/><Relationship Id="rId10" Type="http://schemas.openxmlformats.org/officeDocument/2006/relationships/image" Target="../media/image32.png"/><Relationship Id="rId4" Type="http://schemas.openxmlformats.org/officeDocument/2006/relationships/image" Target="../media/image27.jpe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13" Type="http://schemas.microsoft.com/office/2007/relationships/hdphoto" Target="../media/hdphoto11.wdp"/><Relationship Id="rId3" Type="http://schemas.microsoft.com/office/2007/relationships/hdphoto" Target="../media/hdphoto1.wdp"/><Relationship Id="rId7" Type="http://schemas.microsoft.com/office/2007/relationships/hdphoto" Target="../media/hdphoto8.wdp"/><Relationship Id="rId12" Type="http://schemas.openxmlformats.org/officeDocument/2006/relationships/image" Target="../media/image38.png"/><Relationship Id="rId2" Type="http://schemas.openxmlformats.org/officeDocument/2006/relationships/image" Target="../media/image1.png"/><Relationship Id="rId16" Type="http://schemas.microsoft.com/office/2007/relationships/hdphoto" Target="../media/hdphoto12.wdp"/><Relationship Id="rId1" Type="http://schemas.openxmlformats.org/officeDocument/2006/relationships/slideLayout" Target="../slideLayouts/slideLayout6.xml"/><Relationship Id="rId6" Type="http://schemas.openxmlformats.org/officeDocument/2006/relationships/image" Target="../media/image35.png"/><Relationship Id="rId11" Type="http://schemas.microsoft.com/office/2007/relationships/hdphoto" Target="../media/hdphoto10.wdp"/><Relationship Id="rId5" Type="http://schemas.openxmlformats.org/officeDocument/2006/relationships/image" Target="../media/image34.jpg"/><Relationship Id="rId15" Type="http://schemas.openxmlformats.org/officeDocument/2006/relationships/image" Target="../media/image40.png"/><Relationship Id="rId10" Type="http://schemas.openxmlformats.org/officeDocument/2006/relationships/image" Target="../media/image37.png"/><Relationship Id="rId4" Type="http://schemas.openxmlformats.org/officeDocument/2006/relationships/image" Target="../media/image33.png"/><Relationship Id="rId9" Type="http://schemas.microsoft.com/office/2007/relationships/hdphoto" Target="../media/hdphoto9.wdp"/><Relationship Id="rId14" Type="http://schemas.openxmlformats.org/officeDocument/2006/relationships/image" Target="../media/image39.png"/></Relationships>
</file>

<file path=ppt/slides/_rels/slide19.xml.rels><?xml version="1.0" encoding="UTF-8" standalone="yes"?>
<Relationships xmlns="http://schemas.openxmlformats.org/package/2006/relationships"><Relationship Id="rId8" Type="http://schemas.microsoft.com/office/2007/relationships/hdphoto" Target="../media/hdphoto13.wdp"/><Relationship Id="rId3" Type="http://schemas.microsoft.com/office/2007/relationships/hdphoto" Target="../media/hdphoto1.wdp"/><Relationship Id="rId7"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43.png"/><Relationship Id="rId11" Type="http://schemas.openxmlformats.org/officeDocument/2006/relationships/image" Target="../media/image47.png"/><Relationship Id="rId5" Type="http://schemas.openxmlformats.org/officeDocument/2006/relationships/image" Target="../media/image42.png"/><Relationship Id="rId10" Type="http://schemas.openxmlformats.org/officeDocument/2006/relationships/image" Target="../media/image46.png"/><Relationship Id="rId4" Type="http://schemas.openxmlformats.org/officeDocument/2006/relationships/image" Target="../media/image41.png"/><Relationship Id="rId9"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1.png"/><Relationship Id="rId5" Type="http://schemas.microsoft.com/office/2007/relationships/hdphoto" Target="../media/hdphoto3.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census.gov/quickfacts/toppenishcitywashington" TargetMode="External"/><Relationship Id="rId1" Type="http://schemas.openxmlformats.org/officeDocument/2006/relationships/slideLayout" Target="../slideLayouts/slideLayout6.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nbcrightnow.com/news/ellensburg-school-district-names-new-school-after-local-tribal-leader/article_f7255878-401f-11ed-892e-0b6c218a73f0.html" TargetMode="External"/><Relationship Id="rId1" Type="http://schemas.openxmlformats.org/officeDocument/2006/relationships/slideLayout" Target="../slideLayouts/slideLayout4.xml"/><Relationship Id="rId5" Type="http://schemas.openxmlformats.org/officeDocument/2006/relationships/image" Target="../media/image4.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9.jpe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hyperlink" Target="https://impactaid.ed.gov/resources/" TargetMode="External"/><Relationship Id="rId3" Type="http://schemas.openxmlformats.org/officeDocument/2006/relationships/hyperlink" Target="https://app.leg.wa.gov/billsummary?BillNumber=5252&amp;Initiative=false&amp;Year=2021" TargetMode="External"/><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10" Type="http://schemas.microsoft.com/office/2007/relationships/hdphoto" Target="../media/hdphoto1.wdp"/><Relationship Id="rId4" Type="http://schemas.openxmlformats.org/officeDocument/2006/relationships/hyperlink" Target="https://app.leg.wa.gov/BillSummary/?BillNumber=1426&amp;Year=2021&amp;Initiative=false" TargetMode="External"/><Relationship Id="rId9"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163CB-3ABE-4C51-A871-BF01D41EA195}"/>
              </a:ext>
            </a:extLst>
          </p:cNvPr>
          <p:cNvSpPr>
            <a:spLocks noGrp="1"/>
          </p:cNvSpPr>
          <p:nvPr>
            <p:ph type="ctrTitle"/>
          </p:nvPr>
        </p:nvSpPr>
        <p:spPr>
          <a:xfrm>
            <a:off x="1524000" y="1122363"/>
            <a:ext cx="9144000" cy="2109034"/>
          </a:xfrm>
        </p:spPr>
        <p:txBody>
          <a:bodyPr/>
          <a:lstStyle/>
          <a:p>
            <a:r>
              <a:rPr lang="en-US" dirty="0">
                <a:latin typeface="Berlin Sans FB Demi" panose="020E0802020502020306" pitchFamily="34" charset="0"/>
              </a:rPr>
              <a:t>Building an Effective Tribal Consultation Model</a:t>
            </a:r>
          </a:p>
        </p:txBody>
      </p:sp>
      <p:sp>
        <p:nvSpPr>
          <p:cNvPr id="3" name="Subtitle 2">
            <a:extLst>
              <a:ext uri="{FF2B5EF4-FFF2-40B4-BE49-F238E27FC236}">
                <a16:creationId xmlns:a16="http://schemas.microsoft.com/office/drawing/2014/main" id="{E7F84251-5857-43E2-94E9-3FF5E6ABBADF}"/>
              </a:ext>
            </a:extLst>
          </p:cNvPr>
          <p:cNvSpPr>
            <a:spLocks noGrp="1"/>
          </p:cNvSpPr>
          <p:nvPr>
            <p:ph type="subTitle" idx="1"/>
          </p:nvPr>
        </p:nvSpPr>
        <p:spPr>
          <a:xfrm>
            <a:off x="2171054" y="4047614"/>
            <a:ext cx="9144000" cy="1655762"/>
          </a:xfrm>
        </p:spPr>
        <p:txBody>
          <a:bodyPr/>
          <a:lstStyle/>
          <a:p>
            <a:pPr algn="r"/>
            <a:r>
              <a:rPr lang="en-US" dirty="0">
                <a:latin typeface="Berlin Sans FB" panose="020E0602020502020306" pitchFamily="34" charset="0"/>
              </a:rPr>
              <a:t>Presenters:  Dr. Lolita Ceja, Indian Education Director</a:t>
            </a:r>
          </a:p>
          <a:p>
            <a:pPr algn="r"/>
            <a:r>
              <a:rPr lang="en-US" dirty="0">
                <a:latin typeface="Berlin Sans FB" panose="020E0602020502020306" pitchFamily="34" charset="0"/>
              </a:rPr>
              <a:t>Dr. Toron Wooldridge, Superintendent</a:t>
            </a:r>
          </a:p>
          <a:p>
            <a:pPr algn="r"/>
            <a:r>
              <a:rPr lang="en-US" dirty="0">
                <a:latin typeface="Berlin Sans FB" panose="020E0602020502020306" pitchFamily="34" charset="0"/>
              </a:rPr>
              <a:t>Toppenish School District</a:t>
            </a:r>
          </a:p>
        </p:txBody>
      </p:sp>
      <p:pic>
        <p:nvPicPr>
          <p:cNvPr id="4" name="Picture 3">
            <a:extLst>
              <a:ext uri="{FF2B5EF4-FFF2-40B4-BE49-F238E27FC236}">
                <a16:creationId xmlns:a16="http://schemas.microsoft.com/office/drawing/2014/main" id="{814F3B03-1938-4D0C-B480-306FCEB5928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76657"/>
          <a:stretch/>
        </p:blipFill>
        <p:spPr>
          <a:xfrm>
            <a:off x="0" y="0"/>
            <a:ext cx="12192000" cy="769281"/>
          </a:xfrm>
          <a:prstGeom prst="rect">
            <a:avLst/>
          </a:prstGeom>
        </p:spPr>
      </p:pic>
      <p:pic>
        <p:nvPicPr>
          <p:cNvPr id="5" name="Picture 4">
            <a:extLst>
              <a:ext uri="{FF2B5EF4-FFF2-40B4-BE49-F238E27FC236}">
                <a16:creationId xmlns:a16="http://schemas.microsoft.com/office/drawing/2014/main" id="{00A5D321-F296-4D76-92E7-F7000F28EC8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76657"/>
          <a:stretch/>
        </p:blipFill>
        <p:spPr>
          <a:xfrm rot="10800000">
            <a:off x="0" y="6088719"/>
            <a:ext cx="12192000" cy="769281"/>
          </a:xfrm>
          <a:prstGeom prst="rect">
            <a:avLst/>
          </a:prstGeom>
        </p:spPr>
      </p:pic>
    </p:spTree>
    <p:extLst>
      <p:ext uri="{BB962C8B-B14F-4D97-AF65-F5344CB8AC3E}">
        <p14:creationId xmlns:p14="http://schemas.microsoft.com/office/powerpoint/2010/main" val="2060611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5F1F0-71FB-4807-B777-8CDEED8EEC2E}"/>
              </a:ext>
            </a:extLst>
          </p:cNvPr>
          <p:cNvSpPr>
            <a:spLocks noGrp="1"/>
          </p:cNvSpPr>
          <p:nvPr>
            <p:ph type="title"/>
          </p:nvPr>
        </p:nvSpPr>
        <p:spPr>
          <a:xfrm>
            <a:off x="608308" y="276967"/>
            <a:ext cx="5188058" cy="1607251"/>
          </a:xfrm>
        </p:spPr>
        <p:txBody>
          <a:bodyPr>
            <a:normAutofit/>
          </a:bodyPr>
          <a:lstStyle/>
          <a:p>
            <a:r>
              <a:rPr lang="en-US" b="1" dirty="0">
                <a:solidFill>
                  <a:srgbClr val="FF0000"/>
                </a:solidFill>
                <a:latin typeface="Berlin Sans FB" panose="020E0602020502020306" pitchFamily="34" charset="0"/>
              </a:rPr>
              <a:t>Step Two </a:t>
            </a:r>
            <a:r>
              <a:rPr lang="en-US" dirty="0">
                <a:latin typeface="Berlin Sans FB" panose="020E0602020502020306" pitchFamily="34" charset="0"/>
              </a:rPr>
              <a:t>-Gathering Tribal Consultation Priorities Requested</a:t>
            </a:r>
          </a:p>
        </p:txBody>
      </p:sp>
      <p:sp>
        <p:nvSpPr>
          <p:cNvPr id="3" name="Rectangle 2">
            <a:extLst>
              <a:ext uri="{FF2B5EF4-FFF2-40B4-BE49-F238E27FC236}">
                <a16:creationId xmlns:a16="http://schemas.microsoft.com/office/drawing/2014/main" id="{1E7F0BD9-BFF7-4A0F-972A-F1B5D47D7C15}"/>
              </a:ext>
            </a:extLst>
          </p:cNvPr>
          <p:cNvSpPr/>
          <p:nvPr/>
        </p:nvSpPr>
        <p:spPr>
          <a:xfrm>
            <a:off x="6096000" y="1481508"/>
            <a:ext cx="5487692" cy="4635243"/>
          </a:xfrm>
          <a:prstGeom prst="rect">
            <a:avLst/>
          </a:prstGeom>
          <a:ln w="28575"/>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dirty="0">
                <a:solidFill>
                  <a:srgbClr val="C00000"/>
                </a:solidFill>
                <a:latin typeface="Berlin Sans FB" panose="020E0602020502020306" pitchFamily="34" charset="0"/>
              </a:rPr>
              <a:t>YN Consultation Request Items</a:t>
            </a:r>
          </a:p>
          <a:p>
            <a:pPr algn="ctr">
              <a:spcBef>
                <a:spcPts val="0"/>
              </a:spcBef>
            </a:pPr>
            <a:endParaRPr lang="en-US" dirty="0"/>
          </a:p>
          <a:p>
            <a:pPr marL="285750" indent="-285750">
              <a:spcBef>
                <a:spcPts val="0"/>
              </a:spcBef>
              <a:buFont typeface="Arial" panose="020B0604020202020204" pitchFamily="34" charset="0"/>
              <a:buChar char="•"/>
            </a:pPr>
            <a:r>
              <a:rPr lang="en-US" b="1" dirty="0"/>
              <a:t>IPP Native Proportionality Data:</a:t>
            </a:r>
          </a:p>
          <a:p>
            <a:pPr>
              <a:spcBef>
                <a:spcPts val="0"/>
              </a:spcBef>
            </a:pPr>
            <a:r>
              <a:rPr lang="en-US" b="1" dirty="0">
                <a:solidFill>
                  <a:srgbClr val="C00000"/>
                </a:solidFill>
              </a:rPr>
              <a:t>            </a:t>
            </a:r>
            <a:r>
              <a:rPr lang="en-US" dirty="0">
                <a:solidFill>
                  <a:srgbClr val="C00000"/>
                </a:solidFill>
              </a:rPr>
              <a:t>McKinney Vento, Graduation, Attendance,</a:t>
            </a:r>
          </a:p>
          <a:p>
            <a:pPr>
              <a:spcBef>
                <a:spcPts val="0"/>
              </a:spcBef>
            </a:pPr>
            <a:r>
              <a:rPr lang="en-US" dirty="0">
                <a:solidFill>
                  <a:srgbClr val="C00000"/>
                </a:solidFill>
              </a:rPr>
              <a:t>            Reading, and Special Education</a:t>
            </a:r>
          </a:p>
          <a:p>
            <a:pPr marL="285750" indent="-285750">
              <a:spcBef>
                <a:spcPts val="0"/>
              </a:spcBef>
              <a:buFont typeface="Arial" panose="020B0604020202020204" pitchFamily="34" charset="0"/>
              <a:buChar char="•"/>
            </a:pPr>
            <a:endParaRPr lang="en-US" dirty="0">
              <a:solidFill>
                <a:srgbClr val="000000"/>
              </a:solidFill>
            </a:endParaRPr>
          </a:p>
          <a:p>
            <a:pPr marL="285750" indent="-285750">
              <a:spcBef>
                <a:spcPts val="0"/>
              </a:spcBef>
              <a:buFont typeface="Arial" panose="020B0604020202020204" pitchFamily="34" charset="0"/>
              <a:buChar char="•"/>
            </a:pPr>
            <a:r>
              <a:rPr lang="en-US" b="1" dirty="0"/>
              <a:t>Title VI Native Language &amp; Culture aligned with JOM Parent &amp; Student Input</a:t>
            </a:r>
          </a:p>
          <a:p>
            <a:pPr>
              <a:spcBef>
                <a:spcPts val="0"/>
              </a:spcBef>
            </a:pPr>
            <a:endParaRPr lang="en-US" b="1" dirty="0"/>
          </a:p>
          <a:p>
            <a:pPr marL="285750" indent="-285750">
              <a:spcBef>
                <a:spcPts val="0"/>
              </a:spcBef>
              <a:buFont typeface="Arial" panose="020B0604020202020204" pitchFamily="34" charset="0"/>
              <a:buChar char="•"/>
            </a:pPr>
            <a:r>
              <a:rPr lang="en-US" b="1" dirty="0"/>
              <a:t>Native Heritage Month Event Calendar</a:t>
            </a:r>
          </a:p>
          <a:p>
            <a:pPr marL="285750" indent="-285750">
              <a:spcBef>
                <a:spcPts val="0"/>
              </a:spcBef>
              <a:spcAft>
                <a:spcPts val="600"/>
              </a:spcAft>
              <a:buFont typeface="Arial" panose="020B0604020202020204" pitchFamily="34" charset="0"/>
              <a:buChar char="•"/>
            </a:pPr>
            <a:endParaRPr lang="en-US" b="1" dirty="0">
              <a:solidFill>
                <a:srgbClr val="C00000"/>
              </a:solidFill>
            </a:endParaRPr>
          </a:p>
          <a:p>
            <a:pPr marL="285750" indent="-285750">
              <a:lnSpc>
                <a:spcPct val="110000"/>
              </a:lnSpc>
              <a:spcBef>
                <a:spcPts val="0"/>
              </a:spcBef>
              <a:spcAft>
                <a:spcPts val="600"/>
              </a:spcAft>
              <a:buFont typeface="Arial" panose="020B0604020202020204" pitchFamily="34" charset="0"/>
              <a:buChar char="•"/>
            </a:pPr>
            <a:r>
              <a:rPr lang="en-US" b="1" dirty="0"/>
              <a:t>John McCoy (lulilaš) </a:t>
            </a:r>
            <a:r>
              <a:rPr lang="en-US" b="1" dirty="0">
                <a:solidFill>
                  <a:srgbClr val="C00000"/>
                </a:solidFill>
                <a:hlinkClick r:id="rId3">
                  <a:extLst>
                    <a:ext uri="{A12FA001-AC4F-418D-AE19-62706E023703}">
                      <ahyp:hlinkClr xmlns:ahyp="http://schemas.microsoft.com/office/drawing/2018/hyperlinkcolor" val="tx"/>
                    </a:ext>
                  </a:extLst>
                </a:hlinkClick>
              </a:rPr>
              <a:t>listen to how lulilaš is pronounced</a:t>
            </a:r>
            <a:r>
              <a:rPr lang="en-US" b="1" dirty="0">
                <a:solidFill>
                  <a:srgbClr val="C00000"/>
                </a:solidFill>
              </a:rPr>
              <a:t> </a:t>
            </a:r>
            <a:r>
              <a:rPr lang="en-US" b="1" dirty="0"/>
              <a:t>Since Time Immemorial Curricula</a:t>
            </a:r>
            <a:r>
              <a:rPr lang="en-US" b="1" dirty="0">
                <a:solidFill>
                  <a:srgbClr val="C00000"/>
                </a:solidFill>
              </a:rPr>
              <a:t> </a:t>
            </a:r>
            <a:r>
              <a:rPr lang="en-US" dirty="0"/>
              <a:t>specific to Yakama Nation and Professional Development Goals</a:t>
            </a:r>
            <a:r>
              <a:rPr lang="en-US" b="1" dirty="0">
                <a:solidFill>
                  <a:srgbClr val="C00000"/>
                </a:solidFill>
              </a:rPr>
              <a:t> (</a:t>
            </a:r>
            <a:r>
              <a:rPr lang="en-US" dirty="0">
                <a:solidFill>
                  <a:srgbClr val="C00000"/>
                </a:solidFill>
              </a:rPr>
              <a:t>SB 5252 &amp; HB 1426</a:t>
            </a:r>
            <a:r>
              <a:rPr lang="en-US" b="1" dirty="0">
                <a:solidFill>
                  <a:srgbClr val="C00000"/>
                </a:solidFill>
              </a:rPr>
              <a:t>)</a:t>
            </a:r>
          </a:p>
        </p:txBody>
      </p:sp>
      <p:sp>
        <p:nvSpPr>
          <p:cNvPr id="4" name="TextBox 3">
            <a:extLst>
              <a:ext uri="{FF2B5EF4-FFF2-40B4-BE49-F238E27FC236}">
                <a16:creationId xmlns:a16="http://schemas.microsoft.com/office/drawing/2014/main" id="{2AD9E783-74F2-48BC-AD60-E11E1A9C722F}"/>
              </a:ext>
            </a:extLst>
          </p:cNvPr>
          <p:cNvSpPr txBox="1"/>
          <p:nvPr/>
        </p:nvSpPr>
        <p:spPr>
          <a:xfrm>
            <a:off x="608308" y="1884218"/>
            <a:ext cx="4878092" cy="4524315"/>
          </a:xfrm>
          <a:prstGeom prst="rect">
            <a:avLst/>
          </a:prstGeom>
          <a:ln w="28575">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solidFill>
                  <a:srgbClr val="FF0000"/>
                </a:solidFill>
                <a:latin typeface="Bahnschrift SemiBold" panose="020B0502040204020203" pitchFamily="34" charset="0"/>
              </a:rPr>
              <a:t>Positives:  </a:t>
            </a:r>
            <a:r>
              <a:rPr lang="en-US" sz="2400" dirty="0">
                <a:latin typeface="Bahnschrift SemiBold" panose="020B0502040204020203" pitchFamily="34" charset="0"/>
              </a:rPr>
              <a:t>Transparency, accountability, and voice recommendations.</a:t>
            </a:r>
          </a:p>
          <a:p>
            <a:endParaRPr lang="en-US" sz="2400" dirty="0">
              <a:latin typeface="Bahnschrift SemiBold" panose="020B0502040204020203" pitchFamily="34" charset="0"/>
            </a:endParaRPr>
          </a:p>
          <a:p>
            <a:r>
              <a:rPr lang="en-US" sz="2400" i="1" dirty="0">
                <a:solidFill>
                  <a:srgbClr val="FF0000"/>
                </a:solidFill>
                <a:latin typeface="Bahnschrift SemiBold" panose="020B0502040204020203" pitchFamily="34" charset="0"/>
              </a:rPr>
              <a:t>Builds Community</a:t>
            </a:r>
            <a:r>
              <a:rPr lang="en-US" sz="2400" dirty="0">
                <a:latin typeface="Bahnschrift SemiBold" panose="020B0502040204020203" pitchFamily="34" charset="0"/>
              </a:rPr>
              <a:t>; and allows LEA Educators and Staff to view Tribal Leaders that affirms Tribal Sovereignty</a:t>
            </a:r>
          </a:p>
          <a:p>
            <a:endParaRPr lang="en-US" sz="2400" dirty="0">
              <a:latin typeface="Bahnschrift SemiBold" panose="020B0502040204020203" pitchFamily="34" charset="0"/>
            </a:endParaRPr>
          </a:p>
          <a:p>
            <a:r>
              <a:rPr lang="en-US" sz="2400" b="1" dirty="0">
                <a:solidFill>
                  <a:srgbClr val="FF0000"/>
                </a:solidFill>
                <a:latin typeface="Bahnschrift SemiBold" panose="020B0502040204020203" pitchFamily="34" charset="0"/>
              </a:rPr>
              <a:t>Challenges:  </a:t>
            </a:r>
            <a:r>
              <a:rPr lang="en-US" sz="2400" dirty="0">
                <a:latin typeface="Bahnschrift SemiBold" panose="020B0502040204020203" pitchFamily="34" charset="0"/>
              </a:rPr>
              <a:t>It takes a whole team to provide data and have it readily available for explanation.</a:t>
            </a:r>
          </a:p>
        </p:txBody>
      </p:sp>
      <p:pic>
        <p:nvPicPr>
          <p:cNvPr id="5" name="Picture 4">
            <a:extLst>
              <a:ext uri="{FF2B5EF4-FFF2-40B4-BE49-F238E27FC236}">
                <a16:creationId xmlns:a16="http://schemas.microsoft.com/office/drawing/2014/main" id="{F501162F-0C0F-4EF3-8CC2-E4F0057AB380}"/>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t="88927"/>
          <a:stretch/>
        </p:blipFill>
        <p:spPr>
          <a:xfrm>
            <a:off x="0" y="0"/>
            <a:ext cx="12192000" cy="249976"/>
          </a:xfrm>
          <a:prstGeom prst="rect">
            <a:avLst/>
          </a:prstGeom>
        </p:spPr>
      </p:pic>
      <p:pic>
        <p:nvPicPr>
          <p:cNvPr id="6" name="Picture 5">
            <a:extLst>
              <a:ext uri="{FF2B5EF4-FFF2-40B4-BE49-F238E27FC236}">
                <a16:creationId xmlns:a16="http://schemas.microsoft.com/office/drawing/2014/main" id="{C2C48B42-898B-4FE1-81AF-C835B6F085CB}"/>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t="88927"/>
          <a:stretch/>
        </p:blipFill>
        <p:spPr>
          <a:xfrm>
            <a:off x="0" y="6613528"/>
            <a:ext cx="12192000" cy="249976"/>
          </a:xfrm>
          <a:prstGeom prst="rect">
            <a:avLst/>
          </a:prstGeom>
        </p:spPr>
      </p:pic>
    </p:spTree>
    <p:extLst>
      <p:ext uri="{BB962C8B-B14F-4D97-AF65-F5344CB8AC3E}">
        <p14:creationId xmlns:p14="http://schemas.microsoft.com/office/powerpoint/2010/main" val="4041922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5F1F0-71FB-4807-B777-8CDEED8EEC2E}"/>
              </a:ext>
            </a:extLst>
          </p:cNvPr>
          <p:cNvSpPr>
            <a:spLocks noGrp="1"/>
          </p:cNvSpPr>
          <p:nvPr>
            <p:ph type="title"/>
          </p:nvPr>
        </p:nvSpPr>
        <p:spPr>
          <a:xfrm>
            <a:off x="839788" y="457200"/>
            <a:ext cx="3932237" cy="1485900"/>
          </a:xfrm>
        </p:spPr>
        <p:txBody>
          <a:bodyPr>
            <a:normAutofit fontScale="90000"/>
          </a:bodyPr>
          <a:lstStyle/>
          <a:p>
            <a:r>
              <a:rPr lang="en-US" b="1" dirty="0">
                <a:solidFill>
                  <a:srgbClr val="FF0000"/>
                </a:solidFill>
                <a:latin typeface="Berlin Sans FB" panose="020E0602020502020306" pitchFamily="34" charset="0"/>
              </a:rPr>
              <a:t>Step Three </a:t>
            </a:r>
            <a:r>
              <a:rPr lang="en-US" dirty="0">
                <a:latin typeface="Berlin Sans FB" panose="020E0602020502020306" pitchFamily="34" charset="0"/>
              </a:rPr>
              <a:t>–What does our LEAS Presentation Look Like</a:t>
            </a:r>
          </a:p>
        </p:txBody>
      </p:sp>
      <p:sp>
        <p:nvSpPr>
          <p:cNvPr id="6" name="Text Placeholder 5">
            <a:extLst>
              <a:ext uri="{FF2B5EF4-FFF2-40B4-BE49-F238E27FC236}">
                <a16:creationId xmlns:a16="http://schemas.microsoft.com/office/drawing/2014/main" id="{E6580A8A-3277-498C-967F-C568A7FE1087}"/>
              </a:ext>
            </a:extLst>
          </p:cNvPr>
          <p:cNvSpPr>
            <a:spLocks noGrp="1"/>
          </p:cNvSpPr>
          <p:nvPr>
            <p:ph type="body" sz="half" idx="2"/>
          </p:nvPr>
        </p:nvSpPr>
        <p:spPr>
          <a:xfrm>
            <a:off x="600076" y="2143124"/>
            <a:ext cx="4857750" cy="4257676"/>
          </a:xfrm>
        </p:spPr>
        <p:txBody>
          <a:bodyPr>
            <a:normAutofit/>
          </a:bodyPr>
          <a:lstStyle/>
          <a:p>
            <a:pPr>
              <a:lnSpc>
                <a:spcPct val="100000"/>
              </a:lnSpc>
            </a:pPr>
            <a:r>
              <a:rPr lang="en-US" sz="2000" dirty="0">
                <a:solidFill>
                  <a:srgbClr val="FF0000"/>
                </a:solidFill>
                <a:latin typeface="Bahnschrift SemiBold" panose="020B0502040204020203" pitchFamily="34" charset="0"/>
              </a:rPr>
              <a:t>Audience: </a:t>
            </a:r>
            <a:r>
              <a:rPr lang="en-US" sz="2000" dirty="0">
                <a:latin typeface="Bahnschrift SemiBold" panose="020B0502040204020203" pitchFamily="34" charset="0"/>
              </a:rPr>
              <a:t>Tribal Council and General Council</a:t>
            </a:r>
          </a:p>
          <a:p>
            <a:pPr>
              <a:lnSpc>
                <a:spcPct val="100000"/>
              </a:lnSpc>
            </a:pPr>
            <a:r>
              <a:rPr lang="en-US" sz="2000" dirty="0">
                <a:solidFill>
                  <a:srgbClr val="FF0000"/>
                </a:solidFill>
                <a:latin typeface="Bahnschrift SemiBold" panose="020B0502040204020203" pitchFamily="34" charset="0"/>
              </a:rPr>
              <a:t>Setting:  </a:t>
            </a:r>
            <a:r>
              <a:rPr lang="en-US" sz="2000" dirty="0">
                <a:latin typeface="Bahnschrift SemiBold" panose="020B0502040204020203" pitchFamily="34" charset="0"/>
              </a:rPr>
              <a:t>Tribal Chambers </a:t>
            </a:r>
          </a:p>
          <a:p>
            <a:pPr>
              <a:lnSpc>
                <a:spcPct val="100000"/>
              </a:lnSpc>
            </a:pPr>
            <a:r>
              <a:rPr lang="en-US" sz="2000" dirty="0">
                <a:solidFill>
                  <a:srgbClr val="FF0000"/>
                </a:solidFill>
                <a:latin typeface="Bahnschrift SemiBold" panose="020B0502040204020203" pitchFamily="34" charset="0"/>
              </a:rPr>
              <a:t>Presenters:  </a:t>
            </a:r>
            <a:r>
              <a:rPr lang="en-US" sz="2000" dirty="0">
                <a:latin typeface="Bahnschrift SemiBold" panose="020B0502040204020203" pitchFamily="34" charset="0"/>
              </a:rPr>
              <a:t>L-R  Dr. Ceja Indian Education Director, Dr. Wooldridge Superintendent, Ronnie Washines JOM/Title VI Parent Executive Committee Member, Elese Washines School Board Vice Chair</a:t>
            </a:r>
          </a:p>
          <a:p>
            <a:pPr>
              <a:lnSpc>
                <a:spcPct val="100000"/>
              </a:lnSpc>
            </a:pPr>
            <a:r>
              <a:rPr lang="en-US" sz="2000" dirty="0">
                <a:solidFill>
                  <a:srgbClr val="FF0000"/>
                </a:solidFill>
                <a:latin typeface="Bahnschrift SemiBold" panose="020B0502040204020203" pitchFamily="34" charset="0"/>
              </a:rPr>
              <a:t>Timeframe: </a:t>
            </a:r>
            <a:r>
              <a:rPr lang="en-US" sz="2000" dirty="0">
                <a:latin typeface="Bahnschrift SemiBold" panose="020B0502040204020203" pitchFamily="34" charset="0"/>
              </a:rPr>
              <a:t>1 hour or maybe 3 hours</a:t>
            </a:r>
          </a:p>
        </p:txBody>
      </p:sp>
      <p:pic>
        <p:nvPicPr>
          <p:cNvPr id="1026" name="Picture 2" descr="https://lh7-rt.googleusercontent.com/docsz/AD_4nXd9Pb0UNWUVSZgnq6uVcEGewLmlhNX8zgfWCSflV8quxdjDD0-T126kjQktAKQkmpnQ3fTsQN8nt72Eflfl3WzI7kJ9DOGT0XpwejINJzHYkj2KVrazQKtuzHfWYYugE8SV9DET8A?key=AAH36_ajqT-zZfIPZzr8ew">
            <a:extLst>
              <a:ext uri="{FF2B5EF4-FFF2-40B4-BE49-F238E27FC236}">
                <a16:creationId xmlns:a16="http://schemas.microsoft.com/office/drawing/2014/main" id="{68B9D1B4-702B-4CA8-B085-AC9F1FB39223}"/>
              </a:ext>
            </a:extLst>
          </p:cNvPr>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743575" y="800100"/>
            <a:ext cx="5608637" cy="5172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5A4E414-C5E5-4A0D-B8A5-5794F4F2BD10}"/>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rcRect t="88927"/>
          <a:stretch/>
        </p:blipFill>
        <p:spPr>
          <a:xfrm>
            <a:off x="0" y="0"/>
            <a:ext cx="12192000" cy="249976"/>
          </a:xfrm>
          <a:prstGeom prst="rect">
            <a:avLst/>
          </a:prstGeom>
        </p:spPr>
      </p:pic>
      <p:pic>
        <p:nvPicPr>
          <p:cNvPr id="9" name="Picture 8">
            <a:extLst>
              <a:ext uri="{FF2B5EF4-FFF2-40B4-BE49-F238E27FC236}">
                <a16:creationId xmlns:a16="http://schemas.microsoft.com/office/drawing/2014/main" id="{96094DE1-38A0-45C9-BE7F-78FCA5FE2F6F}"/>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rcRect t="88927"/>
          <a:stretch/>
        </p:blipFill>
        <p:spPr>
          <a:xfrm>
            <a:off x="0" y="6608024"/>
            <a:ext cx="12192000" cy="249976"/>
          </a:xfrm>
          <a:prstGeom prst="rect">
            <a:avLst/>
          </a:prstGeom>
        </p:spPr>
      </p:pic>
    </p:spTree>
    <p:extLst>
      <p:ext uri="{BB962C8B-B14F-4D97-AF65-F5344CB8AC3E}">
        <p14:creationId xmlns:p14="http://schemas.microsoft.com/office/powerpoint/2010/main" val="1140191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4256-F180-48F7-9B02-BF2A111153C7}"/>
              </a:ext>
            </a:extLst>
          </p:cNvPr>
          <p:cNvSpPr>
            <a:spLocks noGrp="1"/>
          </p:cNvSpPr>
          <p:nvPr>
            <p:ph type="title"/>
          </p:nvPr>
        </p:nvSpPr>
        <p:spPr>
          <a:xfrm>
            <a:off x="329339" y="929898"/>
            <a:ext cx="4657241" cy="869377"/>
          </a:xfrm>
          <a:ln w="3175"/>
        </p:spPr>
        <p:style>
          <a:lnRef idx="2">
            <a:schemeClr val="dk1"/>
          </a:lnRef>
          <a:fillRef idx="1">
            <a:schemeClr val="lt1"/>
          </a:fillRef>
          <a:effectRef idx="0">
            <a:schemeClr val="dk1"/>
          </a:effectRef>
          <a:fontRef idx="minor">
            <a:schemeClr val="dk1"/>
          </a:fontRef>
        </p:style>
        <p:txBody>
          <a:bodyPr>
            <a:normAutofit/>
          </a:bodyPr>
          <a:lstStyle/>
          <a:p>
            <a:r>
              <a:rPr lang="en-US" sz="2400" dirty="0"/>
              <a:t>McKinney-Vento </a:t>
            </a:r>
            <a:br>
              <a:rPr lang="en-US" sz="2400" dirty="0"/>
            </a:br>
            <a:r>
              <a:rPr lang="en-US" sz="2400" dirty="0"/>
              <a:t>Homeless Student Assistant Act</a:t>
            </a:r>
          </a:p>
        </p:txBody>
      </p:sp>
      <p:sp>
        <p:nvSpPr>
          <p:cNvPr id="4" name="Text Placeholder 3">
            <a:extLst>
              <a:ext uri="{FF2B5EF4-FFF2-40B4-BE49-F238E27FC236}">
                <a16:creationId xmlns:a16="http://schemas.microsoft.com/office/drawing/2014/main" id="{A220E8D0-E640-48CF-929D-759541F652D2}"/>
              </a:ext>
            </a:extLst>
          </p:cNvPr>
          <p:cNvSpPr>
            <a:spLocks noGrp="1"/>
          </p:cNvSpPr>
          <p:nvPr>
            <p:ph type="body" sz="half" idx="2"/>
          </p:nvPr>
        </p:nvSpPr>
        <p:spPr>
          <a:xfrm>
            <a:off x="379559" y="1893737"/>
            <a:ext cx="4552777" cy="3967313"/>
          </a:xfrm>
          <a:ln w="3175"/>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285750" indent="-285750">
              <a:buFont typeface="Arial" panose="020B0604020202020204" pitchFamily="34" charset="0"/>
              <a:buChar char="•"/>
            </a:pPr>
            <a:r>
              <a:rPr lang="en-US" sz="1700" dirty="0"/>
              <a:t>Student Education Needs-Costs Associated</a:t>
            </a:r>
          </a:p>
          <a:p>
            <a:pPr marL="285750" indent="-285750">
              <a:buFont typeface="Arial" panose="020B0604020202020204" pitchFamily="34" charset="0"/>
              <a:buChar char="•"/>
            </a:pPr>
            <a:r>
              <a:rPr lang="en-US" sz="1700" dirty="0"/>
              <a:t>Medical /Mental Health/ Shelter Support</a:t>
            </a:r>
          </a:p>
          <a:p>
            <a:pPr marL="285750" indent="-285750">
              <a:buFont typeface="Arial" panose="020B0604020202020204" pitchFamily="34" charset="0"/>
              <a:buChar char="•"/>
            </a:pPr>
            <a:r>
              <a:rPr lang="en-US" sz="1700" dirty="0"/>
              <a:t>School Transportation</a:t>
            </a:r>
          </a:p>
          <a:p>
            <a:r>
              <a:rPr lang="en-US" b="1" dirty="0"/>
              <a:t>Key Partnerships:</a:t>
            </a:r>
          </a:p>
          <a:p>
            <a:pPr>
              <a:lnSpc>
                <a:spcPct val="110000"/>
              </a:lnSpc>
              <a:spcBef>
                <a:spcPts val="0"/>
              </a:spcBef>
              <a:spcAft>
                <a:spcPts val="600"/>
              </a:spcAft>
            </a:pPr>
            <a:r>
              <a:rPr lang="en-US" dirty="0"/>
              <a:t>Indian Health Services (IHS)Nak-Nu-We-Sha, Kinship Program, Village of Hope, Youth Activities, and *</a:t>
            </a:r>
            <a:r>
              <a:rPr lang="en-US" b="1" i="1" dirty="0"/>
              <a:t>Behavioral Health Services</a:t>
            </a:r>
          </a:p>
          <a:p>
            <a:endParaRPr lang="en-US" b="1" i="1" dirty="0"/>
          </a:p>
          <a:p>
            <a:endParaRPr lang="en-US" b="1" i="1" dirty="0"/>
          </a:p>
          <a:p>
            <a:endParaRPr lang="en-US" b="1" i="1" dirty="0"/>
          </a:p>
          <a:p>
            <a:endParaRPr lang="en-US" b="1" i="1" dirty="0"/>
          </a:p>
          <a:p>
            <a:endParaRPr lang="en-US" b="1" i="1" dirty="0"/>
          </a:p>
          <a:p>
            <a:pPr algn="ctr"/>
            <a:r>
              <a:rPr lang="en-US" sz="1300" b="1" i="1" dirty="0"/>
              <a:t>(Presenters: Bobbyjoe Ashue and Sophie Elwell, )TISS Grant</a:t>
            </a:r>
          </a:p>
        </p:txBody>
      </p:sp>
      <p:pic>
        <p:nvPicPr>
          <p:cNvPr id="5" name="Picture 4">
            <a:extLst>
              <a:ext uri="{FF2B5EF4-FFF2-40B4-BE49-F238E27FC236}">
                <a16:creationId xmlns:a16="http://schemas.microsoft.com/office/drawing/2014/main" id="{B186B460-AA94-4E21-8B91-F3918CD8411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76657"/>
          <a:stretch/>
        </p:blipFill>
        <p:spPr>
          <a:xfrm>
            <a:off x="0" y="0"/>
            <a:ext cx="12192000" cy="769281"/>
          </a:xfrm>
          <a:prstGeom prst="rect">
            <a:avLst/>
          </a:prstGeom>
        </p:spPr>
      </p:pic>
      <p:pic>
        <p:nvPicPr>
          <p:cNvPr id="6" name="Picture 5">
            <a:extLst>
              <a:ext uri="{FF2B5EF4-FFF2-40B4-BE49-F238E27FC236}">
                <a16:creationId xmlns:a16="http://schemas.microsoft.com/office/drawing/2014/main" id="{C6A51B47-BF44-4C58-98E8-1C6F7E2D878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76657"/>
          <a:stretch/>
        </p:blipFill>
        <p:spPr>
          <a:xfrm rot="10800000">
            <a:off x="0" y="6333564"/>
            <a:ext cx="12192000" cy="524435"/>
          </a:xfrm>
          <a:prstGeom prst="rect">
            <a:avLst/>
          </a:prstGeom>
        </p:spPr>
      </p:pic>
      <p:pic>
        <p:nvPicPr>
          <p:cNvPr id="1026" name="Picture 2" descr="https://lh7-rt.googleusercontent.com/docsz/AD_4nXeXuoiyVg1A9HeV4oixJf5HQKhpNcMyJMtXbZ60Y5odPX6taalLzqtuhmII60UJfSfDrGdM34kJQW3LFxN11telHdTFf8MMEQzmGMNFelUzmdPFOWUZnn5f4nxzFWsCrxdKgOaC_ghiniYPZ4oLWnMx3V52?key=AAH36_ajqT-zZfIPZzr8ew">
            <a:extLst>
              <a:ext uri="{FF2B5EF4-FFF2-40B4-BE49-F238E27FC236}">
                <a16:creationId xmlns:a16="http://schemas.microsoft.com/office/drawing/2014/main" id="{EF4817E4-599E-4DF1-AB4B-1FBAEE95D6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42" t="3815" b="51865"/>
          <a:stretch/>
        </p:blipFill>
        <p:spPr bwMode="auto">
          <a:xfrm>
            <a:off x="507569" y="3851329"/>
            <a:ext cx="2076773" cy="16040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https://lh7-rt.googleusercontent.com/docsz/AD_4nXf9sJmeaQ_qzvDhCmMeOgsxLUgSNV7N2KGQ13vq8zHZHreaipAHbOBZ2EAxSA1HZqBaHYKtfMz4Vb5TIE3LQDSq-9Qub9OsM7KPf_WVDg4rfnrxJ_0s67WuYurKp1-CDkR29XE50bEf2vWmrGsfXFdW1Ic?key=AAH36_ajqT-zZfIPZzr8ew">
            <a:extLst>
              <a:ext uri="{FF2B5EF4-FFF2-40B4-BE49-F238E27FC236}">
                <a16:creationId xmlns:a16="http://schemas.microsoft.com/office/drawing/2014/main" id="{1451DD79-8D39-46C7-8F3F-9F3E55A6E7B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 uri="{28A0092B-C50C-407E-A947-70E740481C1C}">
                <a14:useLocalDpi xmlns:a14="http://schemas.microsoft.com/office/drawing/2010/main" val="0"/>
              </a:ext>
            </a:extLst>
          </a:blip>
          <a:srcRect l="4061" t="6407" r="47732" b="47085"/>
          <a:stretch/>
        </p:blipFill>
        <p:spPr bwMode="auto">
          <a:xfrm>
            <a:off x="2623088" y="3761865"/>
            <a:ext cx="2173637" cy="16935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9F36C68D-9E1F-4297-96CD-6DD476F373C4}"/>
              </a:ext>
            </a:extLst>
          </p:cNvPr>
          <p:cNvPicPr>
            <a:picLocks noChangeAspect="1"/>
          </p:cNvPicPr>
          <p:nvPr/>
        </p:nvPicPr>
        <p:blipFill rotWithShape="1">
          <a:blip r:embed="rId7"/>
          <a:srcRect l="679" t="8592" r="2053" b="40819"/>
          <a:stretch/>
        </p:blipFill>
        <p:spPr>
          <a:xfrm>
            <a:off x="5164811" y="1055816"/>
            <a:ext cx="6738491" cy="30960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a16="http://schemas.microsoft.com/office/drawing/2014/main" id="{81A6B426-FE86-45A0-87AE-7238116C5F36}"/>
              </a:ext>
            </a:extLst>
          </p:cNvPr>
          <p:cNvSpPr/>
          <p:nvPr/>
        </p:nvSpPr>
        <p:spPr>
          <a:xfrm>
            <a:off x="5572933" y="4490767"/>
            <a:ext cx="6096000" cy="1262846"/>
          </a:xfrm>
          <a:prstGeom prst="rect">
            <a:avLst/>
          </a:prstGeom>
        </p:spPr>
        <p:txBody>
          <a:bodyPr>
            <a:spAutoFit/>
          </a:bodyPr>
          <a:lstStyle/>
          <a:p>
            <a:pPr>
              <a:lnSpc>
                <a:spcPct val="107000"/>
              </a:lnSpc>
              <a:spcAft>
                <a:spcPts val="800"/>
              </a:spcAft>
            </a:pPr>
            <a:r>
              <a:rPr lang="en-US" b="1" i="1" dirty="0">
                <a:latin typeface="Arial" panose="020B0604020202020204" pitchFamily="34" charset="0"/>
                <a:ea typeface="Times New Roman" panose="02020603050405020304" pitchFamily="18" charset="0"/>
                <a:cs typeface="Times New Roman" panose="02020603050405020304" pitchFamily="18" charset="0"/>
              </a:rPr>
              <a:t>Three areas that would be of great assistance for McKinney Vento students/families would be temporary and emergency transitional placements, gas cards, and clothing vouchers.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0026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B3BAF5-4166-4D21-9FFB-2CAE7CD2E4E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7"/>
          <a:stretch/>
        </p:blipFill>
        <p:spPr>
          <a:xfrm>
            <a:off x="0" y="0"/>
            <a:ext cx="12192000" cy="513559"/>
          </a:xfrm>
          <a:prstGeom prst="rect">
            <a:avLst/>
          </a:prstGeom>
        </p:spPr>
      </p:pic>
      <p:pic>
        <p:nvPicPr>
          <p:cNvPr id="6" name="Picture 5">
            <a:extLst>
              <a:ext uri="{FF2B5EF4-FFF2-40B4-BE49-F238E27FC236}">
                <a16:creationId xmlns:a16="http://schemas.microsoft.com/office/drawing/2014/main" id="{DD79CB68-FB92-45F0-B161-2984A615FA6A}"/>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6"/>
          <a:stretch/>
        </p:blipFill>
        <p:spPr>
          <a:xfrm rot="10800000">
            <a:off x="0" y="6344442"/>
            <a:ext cx="12192000" cy="513558"/>
          </a:xfrm>
          <a:prstGeom prst="rect">
            <a:avLst/>
          </a:prstGeom>
        </p:spPr>
      </p:pic>
      <p:pic>
        <p:nvPicPr>
          <p:cNvPr id="7" name="Picture 6">
            <a:extLst>
              <a:ext uri="{FF2B5EF4-FFF2-40B4-BE49-F238E27FC236}">
                <a16:creationId xmlns:a16="http://schemas.microsoft.com/office/drawing/2014/main" id="{4DF0857C-892F-446B-90D6-860B25BB512B}"/>
              </a:ext>
            </a:extLst>
          </p:cNvPr>
          <p:cNvPicPr/>
          <p:nvPr/>
        </p:nvPicPr>
        <p:blipFill rotWithShape="1">
          <a:blip r:embed="rId4"/>
          <a:srcRect r="6109"/>
          <a:stretch/>
        </p:blipFill>
        <p:spPr>
          <a:xfrm>
            <a:off x="6292636" y="1294533"/>
            <a:ext cx="5580529" cy="13170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a:extLst>
              <a:ext uri="{FF2B5EF4-FFF2-40B4-BE49-F238E27FC236}">
                <a16:creationId xmlns:a16="http://schemas.microsoft.com/office/drawing/2014/main" id="{1CD1BBA5-AAE1-4FDE-94E2-39DC3DBA91F2}"/>
              </a:ext>
            </a:extLst>
          </p:cNvPr>
          <p:cNvSpPr/>
          <p:nvPr/>
        </p:nvSpPr>
        <p:spPr>
          <a:xfrm>
            <a:off x="6752095" y="668820"/>
            <a:ext cx="6096000" cy="584775"/>
          </a:xfrm>
          <a:prstGeom prst="rect">
            <a:avLst/>
          </a:prstGeom>
        </p:spPr>
        <p:txBody>
          <a:bodyPr>
            <a:spAutoFit/>
          </a:bodyPr>
          <a:lstStyle/>
          <a:p>
            <a:r>
              <a:rPr lang="en-US" dirty="0">
                <a:hlinkClick r:id="rId5">
                  <a:extLst>
                    <a:ext uri="{A12FA001-AC4F-418D-AE19-62706E023703}">
                      <ahyp:hlinkClr xmlns:ahyp="http://schemas.microsoft.com/office/drawing/2018/hyperlinkcolor" val="tx"/>
                    </a:ext>
                  </a:extLst>
                </a:hlinkClick>
              </a:rPr>
              <a:t>IES NCES National Center for Educational Statistics</a:t>
            </a:r>
            <a:endParaRPr lang="en-US" dirty="0"/>
          </a:p>
          <a:p>
            <a:r>
              <a:rPr lang="en-US" sz="1400" i="1" dirty="0"/>
              <a:t>Last Updated: May 2024</a:t>
            </a:r>
          </a:p>
        </p:txBody>
      </p:sp>
      <p:sp>
        <p:nvSpPr>
          <p:cNvPr id="9" name="Rectangle 8">
            <a:extLst>
              <a:ext uri="{FF2B5EF4-FFF2-40B4-BE49-F238E27FC236}">
                <a16:creationId xmlns:a16="http://schemas.microsoft.com/office/drawing/2014/main" id="{6CCFE411-188E-40F5-805A-1D6238204D12}"/>
              </a:ext>
            </a:extLst>
          </p:cNvPr>
          <p:cNvSpPr/>
          <p:nvPr/>
        </p:nvSpPr>
        <p:spPr>
          <a:xfrm>
            <a:off x="732094" y="513559"/>
            <a:ext cx="4907947" cy="954107"/>
          </a:xfrm>
          <a:prstGeom prst="rect">
            <a:avLst/>
          </a:prstGeom>
        </p:spPr>
        <p:txBody>
          <a:bodyPr wrap="none">
            <a:spAutoFit/>
          </a:bodyPr>
          <a:lstStyle/>
          <a:p>
            <a:pPr algn="ctr"/>
            <a:r>
              <a:rPr lang="en-US" sz="2800" b="1" dirty="0"/>
              <a:t>TSD NATIVE GRADUATION DATA</a:t>
            </a:r>
          </a:p>
          <a:p>
            <a:pPr algn="ctr"/>
            <a:r>
              <a:rPr lang="en-US" sz="2800" b="1" dirty="0"/>
              <a:t> SY 23 vs SY 24</a:t>
            </a:r>
            <a:endParaRPr lang="en-US" sz="2800" dirty="0"/>
          </a:p>
        </p:txBody>
      </p:sp>
      <p:sp>
        <p:nvSpPr>
          <p:cNvPr id="10" name="Rectangle 9">
            <a:extLst>
              <a:ext uri="{FF2B5EF4-FFF2-40B4-BE49-F238E27FC236}">
                <a16:creationId xmlns:a16="http://schemas.microsoft.com/office/drawing/2014/main" id="{07DA478B-9853-4660-9D6F-14AEAE6C712E}"/>
              </a:ext>
            </a:extLst>
          </p:cNvPr>
          <p:cNvSpPr/>
          <p:nvPr/>
        </p:nvSpPr>
        <p:spPr>
          <a:xfrm>
            <a:off x="612216" y="1474619"/>
            <a:ext cx="5360817" cy="147732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00000"/>
              </a:lnSpc>
              <a:spcBef>
                <a:spcPts val="0"/>
              </a:spcBef>
            </a:pPr>
            <a:r>
              <a:rPr lang="en-US" dirty="0"/>
              <a:t>IES NCES 2022-23 AI/AN 76.9%, TSD 2.9% higher and a 1% overall higher one year later</a:t>
            </a:r>
          </a:p>
          <a:p>
            <a:pPr algn="ctr">
              <a:lnSpc>
                <a:spcPct val="100000"/>
              </a:lnSpc>
              <a:spcBef>
                <a:spcPts val="0"/>
              </a:spcBef>
            </a:pPr>
            <a:endParaRPr lang="en-US" dirty="0"/>
          </a:p>
          <a:p>
            <a:pPr algn="ctr">
              <a:lnSpc>
                <a:spcPct val="100000"/>
              </a:lnSpc>
              <a:spcBef>
                <a:spcPts val="0"/>
              </a:spcBef>
            </a:pPr>
            <a:r>
              <a:rPr lang="en-US" dirty="0"/>
              <a:t>IES NCES 2023-24 AI/AN 79.1%, TSD 5.1% higher and a 2.2% overall higher one year later</a:t>
            </a:r>
          </a:p>
        </p:txBody>
      </p:sp>
      <p:pic>
        <p:nvPicPr>
          <p:cNvPr id="11" name="Content Placeholder 14">
            <a:extLst>
              <a:ext uri="{FF2B5EF4-FFF2-40B4-BE49-F238E27FC236}">
                <a16:creationId xmlns:a16="http://schemas.microsoft.com/office/drawing/2014/main" id="{E273E985-32B9-4EC3-83BD-81E2E7302747}"/>
              </a:ext>
            </a:extLst>
          </p:cNvPr>
          <p:cNvPicPr>
            <a:picLocks noChangeAspect="1"/>
          </p:cNvPicPr>
          <p:nvPr/>
        </p:nvPicPr>
        <p:blipFill>
          <a:blip r:embed="rId6"/>
          <a:stretch>
            <a:fillRect/>
          </a:stretch>
        </p:blipFill>
        <p:spPr>
          <a:xfrm>
            <a:off x="803624" y="3111932"/>
            <a:ext cx="4978000" cy="3072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Content Placeholder 2">
            <a:extLst>
              <a:ext uri="{FF2B5EF4-FFF2-40B4-BE49-F238E27FC236}">
                <a16:creationId xmlns:a16="http://schemas.microsoft.com/office/drawing/2014/main" id="{05646D5C-E6CB-4B89-925F-9C124D1F19BA}"/>
              </a:ext>
            </a:extLst>
          </p:cNvPr>
          <p:cNvPicPr>
            <a:picLocks noChangeAspect="1"/>
          </p:cNvPicPr>
          <p:nvPr/>
        </p:nvPicPr>
        <p:blipFill>
          <a:blip r:embed="rId7"/>
          <a:stretch>
            <a:fillRect/>
          </a:stretch>
        </p:blipFill>
        <p:spPr>
          <a:xfrm>
            <a:off x="6322311" y="2813840"/>
            <a:ext cx="5506022" cy="33706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79845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BECF9-0FA6-4D61-BCD3-0279B5AE61BD}"/>
              </a:ext>
            </a:extLst>
          </p:cNvPr>
          <p:cNvSpPr>
            <a:spLocks noGrp="1"/>
          </p:cNvSpPr>
          <p:nvPr>
            <p:ph type="title"/>
          </p:nvPr>
        </p:nvSpPr>
        <p:spPr>
          <a:xfrm>
            <a:off x="7098224" y="721789"/>
            <a:ext cx="4750230" cy="928779"/>
          </a:xfrm>
        </p:spPr>
        <p:txBody>
          <a:bodyPr>
            <a:normAutofit/>
          </a:bodyPr>
          <a:lstStyle/>
          <a:p>
            <a:pPr algn="ctr"/>
            <a:r>
              <a:rPr lang="en-US" sz="4400" b="1" dirty="0">
                <a:solidFill>
                  <a:srgbClr val="C00000"/>
                </a:solidFill>
              </a:rPr>
              <a:t>TSD READING DATA</a:t>
            </a:r>
          </a:p>
        </p:txBody>
      </p:sp>
      <p:sp>
        <p:nvSpPr>
          <p:cNvPr id="6" name="Text Placeholder 5">
            <a:extLst>
              <a:ext uri="{FF2B5EF4-FFF2-40B4-BE49-F238E27FC236}">
                <a16:creationId xmlns:a16="http://schemas.microsoft.com/office/drawing/2014/main" id="{2E249029-C042-4478-B0AB-D668483C1E96}"/>
              </a:ext>
            </a:extLst>
          </p:cNvPr>
          <p:cNvSpPr>
            <a:spLocks noGrp="1"/>
          </p:cNvSpPr>
          <p:nvPr>
            <p:ph type="body" sz="half" idx="2"/>
          </p:nvPr>
        </p:nvSpPr>
        <p:spPr>
          <a:xfrm>
            <a:off x="839787" y="1274736"/>
            <a:ext cx="10129137" cy="4594252"/>
          </a:xfrm>
        </p:spPr>
        <p:txBody>
          <a:bodyPr>
            <a:normAutofit fontScale="85000" lnSpcReduction="10000"/>
          </a:bodyPr>
          <a:lstStyle/>
          <a:p>
            <a:r>
              <a:rPr lang="en-US" sz="2800" dirty="0"/>
              <a:t>Smarter Balance Assessments (</a:t>
            </a:r>
            <a:r>
              <a:rPr lang="en-US" sz="2800" b="1" dirty="0"/>
              <a:t>SBA</a:t>
            </a:r>
            <a:r>
              <a:rPr lang="en-US" sz="2800" dirty="0"/>
              <a:t>): 2023-24</a:t>
            </a:r>
          </a:p>
          <a:p>
            <a:endParaRPr lang="en-US" sz="2800" dirty="0"/>
          </a:p>
          <a:p>
            <a:r>
              <a:rPr lang="en-US" sz="2800" dirty="0"/>
              <a:t>Washington Comprehensive Assessment of Science (</a:t>
            </a:r>
            <a:r>
              <a:rPr lang="en-US" sz="2800" b="1" dirty="0"/>
              <a:t>WCAS</a:t>
            </a:r>
            <a:r>
              <a:rPr lang="en-US" sz="2800" dirty="0"/>
              <a:t>): grade 5, 8, and 11</a:t>
            </a:r>
          </a:p>
          <a:p>
            <a:endParaRPr lang="en-US" sz="2800" dirty="0"/>
          </a:p>
          <a:p>
            <a:r>
              <a:rPr lang="en-US" sz="2800" b="1" dirty="0"/>
              <a:t>Reading Scores 3-8 and 10</a:t>
            </a:r>
          </a:p>
          <a:p>
            <a:r>
              <a:rPr lang="en-US" sz="2800" dirty="0"/>
              <a:t>TSD All Students: ELA 21.3%</a:t>
            </a:r>
          </a:p>
          <a:p>
            <a:r>
              <a:rPr lang="en-US" sz="2800" dirty="0"/>
              <a:t>AI/AN: ELA 19.7%</a:t>
            </a:r>
          </a:p>
          <a:p>
            <a:endParaRPr lang="en-US" sz="2800" dirty="0"/>
          </a:p>
          <a:p>
            <a:r>
              <a:rPr lang="en-US" sz="2800" b="1" dirty="0"/>
              <a:t>Science: grade 5, 8, and 11</a:t>
            </a:r>
          </a:p>
          <a:p>
            <a:r>
              <a:rPr lang="en-US" sz="2800" dirty="0"/>
              <a:t>TSD All students: 18.3%</a:t>
            </a:r>
          </a:p>
          <a:p>
            <a:r>
              <a:rPr lang="en-US" sz="2800" dirty="0"/>
              <a:t>AI/AN: 27%</a:t>
            </a:r>
          </a:p>
          <a:p>
            <a:endParaRPr lang="en-US" dirty="0"/>
          </a:p>
        </p:txBody>
      </p:sp>
      <p:pic>
        <p:nvPicPr>
          <p:cNvPr id="3" name="Picture 2">
            <a:extLst>
              <a:ext uri="{FF2B5EF4-FFF2-40B4-BE49-F238E27FC236}">
                <a16:creationId xmlns:a16="http://schemas.microsoft.com/office/drawing/2014/main" id="{549F7251-4DDF-4E36-B63B-96B48CF8141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84417"/>
          <a:stretch/>
        </p:blipFill>
        <p:spPr>
          <a:xfrm>
            <a:off x="0" y="0"/>
            <a:ext cx="12192000" cy="513559"/>
          </a:xfrm>
          <a:prstGeom prst="rect">
            <a:avLst/>
          </a:prstGeom>
        </p:spPr>
      </p:pic>
      <p:pic>
        <p:nvPicPr>
          <p:cNvPr id="4" name="Picture 3">
            <a:extLst>
              <a:ext uri="{FF2B5EF4-FFF2-40B4-BE49-F238E27FC236}">
                <a16:creationId xmlns:a16="http://schemas.microsoft.com/office/drawing/2014/main" id="{7490CAC6-C430-4920-856F-6945FE4D66F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84416"/>
          <a:stretch/>
        </p:blipFill>
        <p:spPr>
          <a:xfrm rot="10800000">
            <a:off x="0" y="6344442"/>
            <a:ext cx="12192000" cy="513558"/>
          </a:xfrm>
          <a:prstGeom prst="rect">
            <a:avLst/>
          </a:prstGeom>
        </p:spPr>
      </p:pic>
      <p:pic>
        <p:nvPicPr>
          <p:cNvPr id="3074" name="Picture 2" descr="https://lh7-rt.googleusercontent.com/docsz/AD_4nXcYysI6QAQT_alTe9uFdidO18SPakjugnZcqrmRGkZh8dRrkvZj72c-YhGzaC4pgzp_2yge76GOIxXIbRHoafFX3HXn6qN8y5Uxe88vBb2wmnk47U0xOIWIcz_sEUtQWApUy7ohXbgWjJ1K30HR5KXU_PMw?key=AAH36_ajqT-zZfIPZzr8ew">
            <a:extLst>
              <a:ext uri="{FF2B5EF4-FFF2-40B4-BE49-F238E27FC236}">
                <a16:creationId xmlns:a16="http://schemas.microsoft.com/office/drawing/2014/main" id="{52685202-69CC-4483-AB91-ECE009754DFC}"/>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4859" t="339" r="7121" b="69152"/>
          <a:stretch/>
        </p:blipFill>
        <p:spPr bwMode="auto">
          <a:xfrm>
            <a:off x="5513522" y="2735451"/>
            <a:ext cx="5769243" cy="33398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148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DF9282-420A-49BF-A995-5C8E0F8774F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7"/>
          <a:stretch/>
        </p:blipFill>
        <p:spPr>
          <a:xfrm>
            <a:off x="0" y="0"/>
            <a:ext cx="12192000" cy="513559"/>
          </a:xfrm>
          <a:prstGeom prst="rect">
            <a:avLst/>
          </a:prstGeom>
        </p:spPr>
      </p:pic>
      <p:pic>
        <p:nvPicPr>
          <p:cNvPr id="6" name="Picture 5">
            <a:extLst>
              <a:ext uri="{FF2B5EF4-FFF2-40B4-BE49-F238E27FC236}">
                <a16:creationId xmlns:a16="http://schemas.microsoft.com/office/drawing/2014/main" id="{B72F77D8-859B-4C3E-A495-EC88823AA005}"/>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6"/>
          <a:stretch/>
        </p:blipFill>
        <p:spPr>
          <a:xfrm rot="10800000">
            <a:off x="0" y="6344442"/>
            <a:ext cx="12192000" cy="513558"/>
          </a:xfrm>
          <a:prstGeom prst="rect">
            <a:avLst/>
          </a:prstGeom>
        </p:spPr>
      </p:pic>
      <p:sp>
        <p:nvSpPr>
          <p:cNvPr id="7" name="Rectangle 6">
            <a:extLst>
              <a:ext uri="{FF2B5EF4-FFF2-40B4-BE49-F238E27FC236}">
                <a16:creationId xmlns:a16="http://schemas.microsoft.com/office/drawing/2014/main" id="{8A8EAC35-658E-4218-8395-1AB4DE6D713C}"/>
              </a:ext>
            </a:extLst>
          </p:cNvPr>
          <p:cNvSpPr/>
          <p:nvPr/>
        </p:nvSpPr>
        <p:spPr>
          <a:xfrm>
            <a:off x="5775701" y="682094"/>
            <a:ext cx="6096000" cy="549381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dirty="0">
                <a:solidFill>
                  <a:srgbClr val="1155CC"/>
                </a:solidFill>
                <a:latin typeface="Arial" panose="020B0604020202020204" pitchFamily="34" charset="0"/>
                <a:hlinkClick r:id="rId4"/>
              </a:rPr>
              <a:t>Yakama Nations Children Code</a:t>
            </a:r>
            <a:endParaRPr lang="en-US" dirty="0">
              <a:solidFill>
                <a:srgbClr val="222222"/>
              </a:solidFill>
              <a:latin typeface="georgia" panose="02040502050405020303" pitchFamily="18" charset="0"/>
            </a:endParaRPr>
          </a:p>
          <a:p>
            <a:br>
              <a:rPr lang="en-US" dirty="0"/>
            </a:br>
            <a:r>
              <a:rPr lang="en-US" sz="1500" dirty="0">
                <a:solidFill>
                  <a:srgbClr val="1155CC"/>
                </a:solidFill>
                <a:latin typeface="Arial" panose="020B0604020202020204" pitchFamily="34" charset="0"/>
                <a:hlinkClick r:id="rId4"/>
              </a:rPr>
              <a:t>PAGE 45</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As you know there is a separation of jurisdiction for tribal members and wanted to make sure you are aware of Truancy law specifics.</a:t>
            </a:r>
            <a:endParaRPr lang="en-US" sz="1500" dirty="0">
              <a:solidFill>
                <a:srgbClr val="222222"/>
              </a:solidFill>
              <a:latin typeface="georgia" panose="02040502050405020303" pitchFamily="18" charset="0"/>
            </a:endParaRPr>
          </a:p>
          <a:p>
            <a:br>
              <a:rPr lang="en-US" sz="1500" dirty="0">
                <a:solidFill>
                  <a:srgbClr val="222222"/>
                </a:solidFill>
                <a:latin typeface="georgia" panose="02040502050405020303" pitchFamily="18" charset="0"/>
              </a:rPr>
            </a:b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Please see the attached “</a:t>
            </a:r>
            <a:r>
              <a:rPr lang="en-US" sz="1500" i="1" dirty="0">
                <a:solidFill>
                  <a:srgbClr val="222222"/>
                </a:solidFill>
                <a:latin typeface="Georgia" panose="02040502050405020303" pitchFamily="18" charset="0"/>
              </a:rPr>
              <a:t>Wat-twee pawah Miiyanushma</a:t>
            </a:r>
            <a:r>
              <a:rPr lang="en-US" sz="1500" dirty="0">
                <a:solidFill>
                  <a:srgbClr val="222222"/>
                </a:solidFill>
                <a:latin typeface="Georgia" panose="02040502050405020303" pitchFamily="18" charset="0"/>
              </a:rPr>
              <a:t>” Revised Yakama Children’s Code.</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 </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Tribal Council made revisions to RYC Title 80 Children’s Code under Tribal Council Resolution T-059-24.</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 </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Chapter 4 – Truancy (page 45-61) was updated in the following areas:</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80.04.110: Purpose of Chapter</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80.04.125: Parties in Truancy Proceedings</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80.04.130: Removed</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80.04.170: Parent and Student – Appearance at Hearing</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80.04.180: Failure to Appear</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80.04.310: Truancy Officer Authority and Responsibilities</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80.04.330: Initial Action Upon Child’s Failure to Attend School</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80.04.340: Truancy Remediation Plan</a:t>
            </a:r>
            <a:endParaRPr lang="en-US" sz="1500" dirty="0">
              <a:solidFill>
                <a:srgbClr val="222222"/>
              </a:solidFill>
              <a:latin typeface="georgia" panose="02040502050405020303" pitchFamily="18" charset="0"/>
            </a:endParaRPr>
          </a:p>
          <a:p>
            <a:r>
              <a:rPr lang="en-US" sz="1500" dirty="0">
                <a:solidFill>
                  <a:srgbClr val="222222"/>
                </a:solidFill>
                <a:latin typeface="Georgia" panose="02040502050405020303" pitchFamily="18" charset="0"/>
              </a:rPr>
              <a:t>80.04.630: Penalties</a:t>
            </a:r>
            <a:endParaRPr lang="en-US" sz="1500" b="0" i="0" dirty="0">
              <a:solidFill>
                <a:srgbClr val="222222"/>
              </a:solidFill>
              <a:effectLst/>
              <a:latin typeface="georgia" panose="02040502050405020303" pitchFamily="18" charset="0"/>
            </a:endParaRPr>
          </a:p>
        </p:txBody>
      </p:sp>
      <p:sp>
        <p:nvSpPr>
          <p:cNvPr id="8" name="Rectangle 7">
            <a:extLst>
              <a:ext uri="{FF2B5EF4-FFF2-40B4-BE49-F238E27FC236}">
                <a16:creationId xmlns:a16="http://schemas.microsoft.com/office/drawing/2014/main" id="{2846E5CB-2F61-492C-B0C5-B13AE2DFA69A}"/>
              </a:ext>
            </a:extLst>
          </p:cNvPr>
          <p:cNvSpPr/>
          <p:nvPr/>
        </p:nvSpPr>
        <p:spPr>
          <a:xfrm>
            <a:off x="528234" y="4067637"/>
            <a:ext cx="5247467" cy="2108269"/>
          </a:xfrm>
          <a:prstGeom prst="rect">
            <a:avLst/>
          </a:prstGeom>
        </p:spPr>
        <p:txBody>
          <a:bodyPr wrap="square">
            <a:spAutoFit/>
          </a:bodyPr>
          <a:lstStyle/>
          <a:p>
            <a:pPr marL="285750" indent="-285750">
              <a:buFont typeface="Arial" panose="020B0604020202020204" pitchFamily="34" charset="0"/>
              <a:buChar char="•"/>
            </a:pPr>
            <a:r>
              <a:rPr lang="en-US" i="1" dirty="0">
                <a:latin typeface="Mali SemiBold" panose="020B0604020202020204" charset="-34"/>
                <a:cs typeface="Mali SemiBold" panose="020B0604020202020204" charset="-34"/>
              </a:rPr>
              <a:t>Create effective teams</a:t>
            </a:r>
          </a:p>
          <a:p>
            <a:pPr marL="285750" indent="-285750">
              <a:buFont typeface="Arial" panose="020B0604020202020204" pitchFamily="34" charset="0"/>
              <a:buChar char="•"/>
            </a:pPr>
            <a:r>
              <a:rPr lang="en-US" i="1" dirty="0">
                <a:latin typeface="Mali SemiBold" panose="020B0604020202020204" charset="-34"/>
                <a:cs typeface="Mali SemiBold" panose="020B0604020202020204" charset="-34"/>
              </a:rPr>
              <a:t>Becca Conference Nov. 7 &amp; 8</a:t>
            </a:r>
          </a:p>
          <a:p>
            <a:pPr marL="285750" indent="-285750">
              <a:spcAft>
                <a:spcPts val="600"/>
              </a:spcAft>
              <a:buFont typeface="Arial" panose="020B0604020202020204" pitchFamily="34" charset="0"/>
              <a:buChar char="•"/>
            </a:pPr>
            <a:r>
              <a:rPr lang="en-US" i="1" dirty="0">
                <a:latin typeface="Mali SemiBold" panose="020B0604020202020204" charset="-34"/>
                <a:cs typeface="Mali SemiBold" panose="020B0604020202020204" charset="-34"/>
              </a:rPr>
              <a:t>Partnership with ESD and YN Tribal Truancy Team (Arlen Moses)</a:t>
            </a:r>
          </a:p>
          <a:p>
            <a:pPr marL="285750" indent="-285750">
              <a:buFont typeface="Arial" panose="020B0604020202020204" pitchFamily="34" charset="0"/>
              <a:buChar char="•"/>
            </a:pPr>
            <a:r>
              <a:rPr lang="en-US" i="1" dirty="0">
                <a:latin typeface="Mali SemiBold" panose="020B0604020202020204" charset="-34"/>
                <a:cs typeface="Mali SemiBold" panose="020B0604020202020204" charset="-34"/>
              </a:rPr>
              <a:t>Weekly Attendance Service Data</a:t>
            </a:r>
          </a:p>
          <a:p>
            <a:pPr marL="285750" indent="-285750">
              <a:buFont typeface="Arial" panose="020B0604020202020204" pitchFamily="34" charset="0"/>
              <a:buChar char="•"/>
            </a:pPr>
            <a:r>
              <a:rPr lang="en-US" i="1" dirty="0">
                <a:latin typeface="Mali SemiBold" panose="020B0604020202020204" charset="-34"/>
                <a:cs typeface="Mali SemiBold" panose="020B0604020202020204" charset="-34"/>
              </a:rPr>
              <a:t>Community Truancy Board Meetings</a:t>
            </a:r>
          </a:p>
          <a:p>
            <a:pPr marL="285750" indent="-285750">
              <a:buFont typeface="Arial" panose="020B0604020202020204" pitchFamily="34" charset="0"/>
              <a:buChar char="•"/>
            </a:pPr>
            <a:r>
              <a:rPr lang="en-US" i="1" dirty="0">
                <a:latin typeface="Mali SemiBold" panose="020B0604020202020204" charset="-34"/>
                <a:cs typeface="Mali SemiBold" panose="020B0604020202020204" charset="-34"/>
              </a:rPr>
              <a:t>Tribal Truancy Court Restrictions</a:t>
            </a:r>
          </a:p>
        </p:txBody>
      </p:sp>
      <p:sp>
        <p:nvSpPr>
          <p:cNvPr id="9" name="Rectangle 8">
            <a:extLst>
              <a:ext uri="{FF2B5EF4-FFF2-40B4-BE49-F238E27FC236}">
                <a16:creationId xmlns:a16="http://schemas.microsoft.com/office/drawing/2014/main" id="{7A71C107-C224-42DA-B8B1-F507E5144061}"/>
              </a:ext>
            </a:extLst>
          </p:cNvPr>
          <p:cNvSpPr/>
          <p:nvPr/>
        </p:nvSpPr>
        <p:spPr>
          <a:xfrm>
            <a:off x="370669" y="682094"/>
            <a:ext cx="5247467" cy="3139321"/>
          </a:xfrm>
          <a:prstGeom prst="rect">
            <a:avLst/>
          </a:prstGeom>
        </p:spPr>
        <p:txBody>
          <a:bodyPr wrap="square">
            <a:spAutoFit/>
          </a:bodyPr>
          <a:lstStyle/>
          <a:p>
            <a:r>
              <a:rPr lang="en-US" b="1" dirty="0"/>
              <a:t>Risk Ratio </a:t>
            </a:r>
            <a:r>
              <a:rPr lang="en-US" dirty="0"/>
              <a:t>American Indian/Alaskan Native students are 2 times more likely than all other students to have 18 or more absences.</a:t>
            </a:r>
          </a:p>
          <a:p>
            <a:endParaRPr lang="en-US" dirty="0"/>
          </a:p>
          <a:p>
            <a:r>
              <a:rPr lang="en-US" b="1" dirty="0"/>
              <a:t>American Indian/Alaskan Native students' </a:t>
            </a:r>
            <a:r>
              <a:rPr lang="en-US" dirty="0"/>
              <a:t>representation among students who are chronically absent is 7 percentage points higher than expected given American Indian/Alaskan Native students' percentage of the student body.</a:t>
            </a:r>
          </a:p>
          <a:p>
            <a:endParaRPr lang="en-US" dirty="0"/>
          </a:p>
          <a:p>
            <a:pPr algn="ctr"/>
            <a:r>
              <a:rPr lang="en-US" b="1" dirty="0">
                <a:solidFill>
                  <a:srgbClr val="C00000"/>
                </a:solidFill>
              </a:rPr>
              <a:t>WE HAVE SEEN OVERALL INCREASE SINCE COVID</a:t>
            </a:r>
          </a:p>
        </p:txBody>
      </p:sp>
    </p:spTree>
    <p:extLst>
      <p:ext uri="{BB962C8B-B14F-4D97-AF65-F5344CB8AC3E}">
        <p14:creationId xmlns:p14="http://schemas.microsoft.com/office/powerpoint/2010/main" val="3776227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2FE843-41D0-4087-8DAD-93558D2A097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6"/>
          <a:stretch/>
        </p:blipFill>
        <p:spPr>
          <a:xfrm rot="10800000">
            <a:off x="0" y="6344442"/>
            <a:ext cx="12192000" cy="513558"/>
          </a:xfrm>
          <a:prstGeom prst="rect">
            <a:avLst/>
          </a:prstGeom>
        </p:spPr>
      </p:pic>
      <p:pic>
        <p:nvPicPr>
          <p:cNvPr id="3" name="Picture 2">
            <a:extLst>
              <a:ext uri="{FF2B5EF4-FFF2-40B4-BE49-F238E27FC236}">
                <a16:creationId xmlns:a16="http://schemas.microsoft.com/office/drawing/2014/main" id="{CAADA5E5-BC2C-4037-80EA-C06BC3EA595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7"/>
          <a:stretch/>
        </p:blipFill>
        <p:spPr>
          <a:xfrm>
            <a:off x="0" y="0"/>
            <a:ext cx="12192000" cy="513559"/>
          </a:xfrm>
          <a:prstGeom prst="rect">
            <a:avLst/>
          </a:prstGeom>
        </p:spPr>
      </p:pic>
      <p:sp>
        <p:nvSpPr>
          <p:cNvPr id="4" name="Title 3">
            <a:extLst>
              <a:ext uri="{FF2B5EF4-FFF2-40B4-BE49-F238E27FC236}">
                <a16:creationId xmlns:a16="http://schemas.microsoft.com/office/drawing/2014/main" id="{2B6A64ED-46F8-4EC1-B00C-129AE5C9D5C9}"/>
              </a:ext>
            </a:extLst>
          </p:cNvPr>
          <p:cNvSpPr>
            <a:spLocks noGrp="1"/>
          </p:cNvSpPr>
          <p:nvPr>
            <p:ph type="title"/>
          </p:nvPr>
        </p:nvSpPr>
        <p:spPr>
          <a:xfrm>
            <a:off x="876946" y="513560"/>
            <a:ext cx="10515600" cy="1121512"/>
          </a:xfrm>
        </p:spPr>
        <p:txBody>
          <a:bodyPr>
            <a:normAutofit/>
          </a:bodyPr>
          <a:lstStyle/>
          <a:p>
            <a:pPr algn="ctr"/>
            <a:r>
              <a:rPr lang="en-US" sz="3200" b="1" dirty="0"/>
              <a:t>TITLE VI NATIVE LANGUAGE &amp; CULTURE ALIGNED WITH IPP PARENT &amp; STUDENT INPUT</a:t>
            </a:r>
          </a:p>
        </p:txBody>
      </p:sp>
      <p:sp>
        <p:nvSpPr>
          <p:cNvPr id="5" name="Rectangle 4">
            <a:extLst>
              <a:ext uri="{FF2B5EF4-FFF2-40B4-BE49-F238E27FC236}">
                <a16:creationId xmlns:a16="http://schemas.microsoft.com/office/drawing/2014/main" id="{5C73EE21-0604-4985-A0D8-727483113305}"/>
              </a:ext>
            </a:extLst>
          </p:cNvPr>
          <p:cNvSpPr/>
          <p:nvPr/>
        </p:nvSpPr>
        <p:spPr>
          <a:xfrm>
            <a:off x="300926" y="1782701"/>
            <a:ext cx="3372173" cy="39703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114300" indent="0" algn="ctr">
              <a:buNone/>
            </a:pPr>
            <a:r>
              <a:rPr lang="en-US" b="1" dirty="0">
                <a:solidFill>
                  <a:srgbClr val="000000"/>
                </a:solidFill>
              </a:rPr>
              <a:t>LANGUAGE</a:t>
            </a:r>
            <a:endParaRPr lang="en-US" dirty="0">
              <a:solidFill>
                <a:srgbClr val="000000"/>
              </a:solidFill>
            </a:endParaRPr>
          </a:p>
          <a:p>
            <a:endParaRPr lang="en-US" dirty="0">
              <a:solidFill>
                <a:srgbClr val="000000"/>
              </a:solidFill>
            </a:endParaRPr>
          </a:p>
          <a:p>
            <a:pPr marL="285750" indent="-285750">
              <a:buFont typeface="Wingdings" panose="05000000000000000000" pitchFamily="2" charset="2"/>
              <a:buChar char="ü"/>
            </a:pPr>
            <a:r>
              <a:rPr lang="en-US" b="1" dirty="0">
                <a:solidFill>
                  <a:srgbClr val="C00000"/>
                </a:solidFill>
              </a:rPr>
              <a:t>Representation: </a:t>
            </a:r>
            <a:r>
              <a:rPr lang="en-US" dirty="0">
                <a:solidFill>
                  <a:srgbClr val="000000"/>
                </a:solidFill>
              </a:rPr>
              <a:t>More language displayed or visible in the buildings</a:t>
            </a:r>
          </a:p>
          <a:p>
            <a:pPr marL="285750" indent="-285750">
              <a:buFont typeface="Wingdings" panose="05000000000000000000" pitchFamily="2" charset="2"/>
              <a:buChar char="ü"/>
            </a:pPr>
            <a:endParaRPr lang="en-US" dirty="0">
              <a:solidFill>
                <a:srgbClr val="000000"/>
              </a:solidFill>
            </a:endParaRPr>
          </a:p>
          <a:p>
            <a:pPr marL="285750" indent="-285750">
              <a:buFont typeface="Wingdings" panose="05000000000000000000" pitchFamily="2" charset="2"/>
              <a:buChar char="ü"/>
            </a:pPr>
            <a:r>
              <a:rPr lang="en-US" b="1" dirty="0">
                <a:solidFill>
                  <a:srgbClr val="C00000"/>
                </a:solidFill>
              </a:rPr>
              <a:t>Curriculum: </a:t>
            </a:r>
            <a:r>
              <a:rPr lang="en-US" dirty="0">
                <a:solidFill>
                  <a:srgbClr val="000000"/>
                </a:solidFill>
              </a:rPr>
              <a:t>Language in the classroom interwoven with implementation of the John McCoy Since Time Immemorial Curriculum</a:t>
            </a:r>
          </a:p>
          <a:p>
            <a:pPr marL="285750" indent="-285750">
              <a:buFont typeface="Wingdings" panose="05000000000000000000" pitchFamily="2" charset="2"/>
              <a:buChar char="ü"/>
            </a:pPr>
            <a:endParaRPr lang="en-US" dirty="0">
              <a:solidFill>
                <a:srgbClr val="000000"/>
              </a:solidFill>
            </a:endParaRPr>
          </a:p>
          <a:p>
            <a:pPr marL="285750" indent="-285750">
              <a:buFont typeface="Wingdings" panose="05000000000000000000" pitchFamily="2" charset="2"/>
              <a:buChar char="ü"/>
            </a:pPr>
            <a:r>
              <a:rPr lang="en-US" b="1" dirty="0">
                <a:solidFill>
                  <a:srgbClr val="C00000"/>
                </a:solidFill>
              </a:rPr>
              <a:t>Goal: </a:t>
            </a:r>
            <a:r>
              <a:rPr lang="en-US" dirty="0">
                <a:solidFill>
                  <a:srgbClr val="000000"/>
                </a:solidFill>
              </a:rPr>
              <a:t>Seal of Biliteracy for Toppenish</a:t>
            </a:r>
          </a:p>
        </p:txBody>
      </p:sp>
      <p:sp>
        <p:nvSpPr>
          <p:cNvPr id="6" name="Rectangle 5">
            <a:extLst>
              <a:ext uri="{FF2B5EF4-FFF2-40B4-BE49-F238E27FC236}">
                <a16:creationId xmlns:a16="http://schemas.microsoft.com/office/drawing/2014/main" id="{74A28E8D-1CC0-4250-80AB-9F294A240C33}"/>
              </a:ext>
            </a:extLst>
          </p:cNvPr>
          <p:cNvSpPr/>
          <p:nvPr/>
        </p:nvSpPr>
        <p:spPr>
          <a:xfrm>
            <a:off x="7666494" y="1555193"/>
            <a:ext cx="4224580" cy="449353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buClr>
                <a:schemeClr val="dk1"/>
              </a:buClr>
              <a:buSzPts val="1100"/>
            </a:pPr>
            <a:r>
              <a:rPr lang="en-US" b="1" dirty="0">
                <a:solidFill>
                  <a:srgbClr val="000000"/>
                </a:solidFill>
              </a:rPr>
              <a:t>CULTURE AND TRADITION</a:t>
            </a:r>
            <a:endParaRPr lang="en-US" dirty="0">
              <a:solidFill>
                <a:srgbClr val="000000"/>
              </a:solidFill>
            </a:endParaRPr>
          </a:p>
          <a:p>
            <a:pPr marL="114300" indent="0">
              <a:buNone/>
            </a:pPr>
            <a:endParaRPr lang="en-US" dirty="0">
              <a:solidFill>
                <a:srgbClr val="000000"/>
              </a:solidFill>
            </a:endParaRPr>
          </a:p>
          <a:p>
            <a:pPr marL="285750" indent="-285750">
              <a:buFont typeface="Wingdings" panose="05000000000000000000" pitchFamily="2" charset="2"/>
              <a:buChar char="ü"/>
            </a:pPr>
            <a:r>
              <a:rPr lang="en-US" b="1" dirty="0">
                <a:solidFill>
                  <a:srgbClr val="C00000"/>
                </a:solidFill>
              </a:rPr>
              <a:t>Representation: </a:t>
            </a:r>
            <a:r>
              <a:rPr lang="en-US" b="1" dirty="0">
                <a:solidFill>
                  <a:srgbClr val="000000"/>
                </a:solidFill>
              </a:rPr>
              <a:t>“Boys with Braids” </a:t>
            </a:r>
            <a:r>
              <a:rPr lang="en-US" dirty="0">
                <a:solidFill>
                  <a:srgbClr val="000000"/>
                </a:solidFill>
              </a:rPr>
              <a:t>assembly Middle School </a:t>
            </a:r>
          </a:p>
          <a:p>
            <a:pPr marL="285750" indent="-285750">
              <a:buFont typeface="Wingdings" panose="05000000000000000000" pitchFamily="2" charset="2"/>
              <a:buChar char="ü"/>
            </a:pPr>
            <a:endParaRPr lang="en-US" dirty="0">
              <a:solidFill>
                <a:srgbClr val="000000"/>
              </a:solidFill>
            </a:endParaRPr>
          </a:p>
          <a:p>
            <a:pPr marL="285750" indent="-285750">
              <a:buFont typeface="Wingdings" panose="05000000000000000000" pitchFamily="2" charset="2"/>
              <a:buChar char="ü"/>
            </a:pPr>
            <a:r>
              <a:rPr lang="en-US" b="1" dirty="0">
                <a:solidFill>
                  <a:srgbClr val="C00000"/>
                </a:solidFill>
              </a:rPr>
              <a:t>Curriculum: </a:t>
            </a:r>
            <a:r>
              <a:rPr lang="en-US" b="1" dirty="0">
                <a:solidFill>
                  <a:schemeClr val="tx1"/>
                </a:solidFill>
              </a:rPr>
              <a:t>“Yakama specific</a:t>
            </a:r>
            <a:r>
              <a:rPr lang="en-US" b="1" dirty="0">
                <a:solidFill>
                  <a:srgbClr val="000000"/>
                </a:solidFill>
              </a:rPr>
              <a:t>”</a:t>
            </a:r>
            <a:r>
              <a:rPr lang="en-US" dirty="0">
                <a:solidFill>
                  <a:srgbClr val="000000"/>
                </a:solidFill>
              </a:rPr>
              <a:t> History in the classroom interwoven with implementation of the John McCoy Since Time Immemorial Curriculum</a:t>
            </a:r>
          </a:p>
          <a:p>
            <a:pPr marL="285750" indent="-285750">
              <a:buFont typeface="Wingdings" panose="05000000000000000000" pitchFamily="2" charset="2"/>
              <a:buChar char="ü"/>
            </a:pPr>
            <a:endParaRPr lang="en-US" dirty="0">
              <a:solidFill>
                <a:srgbClr val="000000"/>
              </a:solidFill>
            </a:endParaRPr>
          </a:p>
          <a:p>
            <a:pPr marL="285750" indent="-285750">
              <a:buFont typeface="Wingdings" panose="05000000000000000000" pitchFamily="2" charset="2"/>
              <a:buChar char="ü"/>
            </a:pPr>
            <a:r>
              <a:rPr lang="en-US" b="1" dirty="0">
                <a:solidFill>
                  <a:srgbClr val="C00000"/>
                </a:solidFill>
              </a:rPr>
              <a:t>Goal: </a:t>
            </a:r>
            <a:r>
              <a:rPr lang="en-US" dirty="0">
                <a:solidFill>
                  <a:srgbClr val="000000"/>
                </a:solidFill>
              </a:rPr>
              <a:t>Increase CTE #’s and create courses that are tribal specific and build partnerships in forest management, dealer/gaming, firefighting, and flagging.</a:t>
            </a:r>
          </a:p>
          <a:p>
            <a:pPr>
              <a:spcBef>
                <a:spcPts val="0"/>
              </a:spcBef>
            </a:pPr>
            <a:endParaRPr lang="en-US" sz="1600" dirty="0">
              <a:solidFill>
                <a:srgbClr val="000000"/>
              </a:solidFill>
            </a:endParaRPr>
          </a:p>
        </p:txBody>
      </p:sp>
      <p:pic>
        <p:nvPicPr>
          <p:cNvPr id="8" name="Picture 7">
            <a:extLst>
              <a:ext uri="{FF2B5EF4-FFF2-40B4-BE49-F238E27FC236}">
                <a16:creationId xmlns:a16="http://schemas.microsoft.com/office/drawing/2014/main" id="{DB8E2D53-7FCB-48C1-A341-74EAAF01440E}"/>
              </a:ext>
            </a:extLst>
          </p:cNvPr>
          <p:cNvPicPr>
            <a:picLocks noChangeAspect="1"/>
          </p:cNvPicPr>
          <p:nvPr/>
        </p:nvPicPr>
        <p:blipFill>
          <a:blip r:embed="rId4"/>
          <a:stretch>
            <a:fillRect/>
          </a:stretch>
        </p:blipFill>
        <p:spPr>
          <a:xfrm>
            <a:off x="3855821" y="1584446"/>
            <a:ext cx="1083516" cy="1567834"/>
          </a:xfrm>
          <a:prstGeom prst="rect">
            <a:avLst/>
          </a:prstGeom>
        </p:spPr>
      </p:pic>
      <p:pic>
        <p:nvPicPr>
          <p:cNvPr id="9" name="Picture 8">
            <a:extLst>
              <a:ext uri="{FF2B5EF4-FFF2-40B4-BE49-F238E27FC236}">
                <a16:creationId xmlns:a16="http://schemas.microsoft.com/office/drawing/2014/main" id="{49505193-ACA6-4822-9B12-6BB460DEF512}"/>
              </a:ext>
            </a:extLst>
          </p:cNvPr>
          <p:cNvPicPr>
            <a:picLocks noChangeAspect="1"/>
          </p:cNvPicPr>
          <p:nvPr/>
        </p:nvPicPr>
        <p:blipFill>
          <a:blip r:embed="rId5"/>
          <a:stretch>
            <a:fillRect/>
          </a:stretch>
        </p:blipFill>
        <p:spPr>
          <a:xfrm>
            <a:off x="3797704" y="4523534"/>
            <a:ext cx="1083516" cy="1540327"/>
          </a:xfrm>
          <a:prstGeom prst="rect">
            <a:avLst/>
          </a:prstGeom>
        </p:spPr>
      </p:pic>
      <p:pic>
        <p:nvPicPr>
          <p:cNvPr id="12" name="Picture 11">
            <a:extLst>
              <a:ext uri="{FF2B5EF4-FFF2-40B4-BE49-F238E27FC236}">
                <a16:creationId xmlns:a16="http://schemas.microsoft.com/office/drawing/2014/main" id="{BD22CBEF-6A41-417C-AB2D-086E4EEEE7DF}"/>
              </a:ext>
            </a:extLst>
          </p:cNvPr>
          <p:cNvPicPr>
            <a:picLocks noChangeAspect="1"/>
          </p:cNvPicPr>
          <p:nvPr/>
        </p:nvPicPr>
        <p:blipFill>
          <a:blip r:embed="rId6"/>
          <a:stretch>
            <a:fillRect/>
          </a:stretch>
        </p:blipFill>
        <p:spPr>
          <a:xfrm>
            <a:off x="5393410" y="1584446"/>
            <a:ext cx="2084522" cy="27550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a:extLst>
              <a:ext uri="{FF2B5EF4-FFF2-40B4-BE49-F238E27FC236}">
                <a16:creationId xmlns:a16="http://schemas.microsoft.com/office/drawing/2014/main" id="{6CC9951B-5A09-48EC-B76C-8C092C4D81D2}"/>
              </a:ext>
            </a:extLst>
          </p:cNvPr>
          <p:cNvPicPr/>
          <p:nvPr/>
        </p:nvPicPr>
        <p:blipFill>
          <a:blip r:embed="rId7">
            <a:extLst>
              <a:ext uri="{28A0092B-C50C-407E-A947-70E740481C1C}">
                <a14:useLocalDpi xmlns:a14="http://schemas.microsoft.com/office/drawing/2010/main" val="0"/>
              </a:ext>
            </a:extLst>
          </a:blip>
          <a:stretch>
            <a:fillRect/>
          </a:stretch>
        </p:blipFill>
        <p:spPr>
          <a:xfrm>
            <a:off x="5005826" y="4200040"/>
            <a:ext cx="2534099" cy="18638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27C0F25F-FD4C-4E81-81F6-C543408512EC}"/>
              </a:ext>
            </a:extLst>
          </p:cNvPr>
          <p:cNvPicPr/>
          <p:nvPr/>
        </p:nvPicPr>
        <p:blipFill rotWithShape="1">
          <a:blip r:embed="rId8">
            <a:extLst>
              <a:ext uri="{28A0092B-C50C-407E-A947-70E740481C1C}">
                <a14:useLocalDpi xmlns:a14="http://schemas.microsoft.com/office/drawing/2010/main" val="0"/>
              </a:ext>
            </a:extLst>
          </a:blip>
          <a:srcRect r="1405"/>
          <a:stretch/>
        </p:blipFill>
        <p:spPr bwMode="auto">
          <a:xfrm>
            <a:off x="3673099" y="3254167"/>
            <a:ext cx="1686317" cy="1121512"/>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318539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970F45-0841-431A-A9C7-16E3F5699397}"/>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7"/>
          <a:stretch/>
        </p:blipFill>
        <p:spPr>
          <a:xfrm>
            <a:off x="0" y="0"/>
            <a:ext cx="12192000" cy="513559"/>
          </a:xfrm>
          <a:prstGeom prst="rect">
            <a:avLst/>
          </a:prstGeom>
        </p:spPr>
      </p:pic>
      <p:pic>
        <p:nvPicPr>
          <p:cNvPr id="4" name="Picture 3">
            <a:extLst>
              <a:ext uri="{FF2B5EF4-FFF2-40B4-BE49-F238E27FC236}">
                <a16:creationId xmlns:a16="http://schemas.microsoft.com/office/drawing/2014/main" id="{A044347C-19D4-4E3F-9422-616AFABE0CDB}"/>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6"/>
          <a:stretch/>
        </p:blipFill>
        <p:spPr>
          <a:xfrm rot="10800000">
            <a:off x="0" y="6344442"/>
            <a:ext cx="12192000" cy="513558"/>
          </a:xfrm>
          <a:prstGeom prst="rect">
            <a:avLst/>
          </a:prstGeom>
        </p:spPr>
      </p:pic>
      <p:sp>
        <p:nvSpPr>
          <p:cNvPr id="5" name="Title 4">
            <a:extLst>
              <a:ext uri="{FF2B5EF4-FFF2-40B4-BE49-F238E27FC236}">
                <a16:creationId xmlns:a16="http://schemas.microsoft.com/office/drawing/2014/main" id="{16683D9F-4700-4118-B342-D23AEEC7ADBA}"/>
              </a:ext>
            </a:extLst>
          </p:cNvPr>
          <p:cNvSpPr>
            <a:spLocks noGrp="1"/>
          </p:cNvSpPr>
          <p:nvPr>
            <p:ph type="title"/>
          </p:nvPr>
        </p:nvSpPr>
        <p:spPr>
          <a:xfrm>
            <a:off x="4924586" y="806826"/>
            <a:ext cx="7084017" cy="1095591"/>
          </a:xfrm>
        </p:spPr>
        <p:txBody>
          <a:bodyPr>
            <a:normAutofit/>
          </a:bodyPr>
          <a:lstStyle/>
          <a:p>
            <a:pPr algn="ctr"/>
            <a:r>
              <a:rPr lang="en-US" sz="2400" b="1" dirty="0"/>
              <a:t>John McCoy Since Time Immemorial Curricula specific to </a:t>
            </a:r>
            <a:br>
              <a:rPr lang="en-US" sz="2400" b="1" dirty="0"/>
            </a:br>
            <a:r>
              <a:rPr lang="en-US" sz="2400" b="1" dirty="0"/>
              <a:t>Yakama Nation &amp; Professional Development Goals </a:t>
            </a:r>
            <a:br>
              <a:rPr lang="en-US" sz="2400" dirty="0"/>
            </a:br>
            <a:r>
              <a:rPr lang="en-US" sz="2400" dirty="0"/>
              <a:t>(</a:t>
            </a:r>
            <a:r>
              <a:rPr lang="en-US" sz="2400" b="1" dirty="0">
                <a:solidFill>
                  <a:srgbClr val="C00000"/>
                </a:solidFill>
              </a:rPr>
              <a:t>SB 5252 &amp; HB 1426</a:t>
            </a:r>
            <a:r>
              <a:rPr lang="en-US" sz="2400" dirty="0"/>
              <a:t>)</a:t>
            </a:r>
          </a:p>
        </p:txBody>
      </p:sp>
      <p:sp>
        <p:nvSpPr>
          <p:cNvPr id="6" name="Rectangle 5">
            <a:extLst>
              <a:ext uri="{FF2B5EF4-FFF2-40B4-BE49-F238E27FC236}">
                <a16:creationId xmlns:a16="http://schemas.microsoft.com/office/drawing/2014/main" id="{371451E1-57E4-4BFA-9D4F-5ED598142154}"/>
              </a:ext>
            </a:extLst>
          </p:cNvPr>
          <p:cNvSpPr/>
          <p:nvPr/>
        </p:nvSpPr>
        <p:spPr>
          <a:xfrm>
            <a:off x="298343" y="906651"/>
            <a:ext cx="6509287" cy="6278642"/>
          </a:xfrm>
          <a:prstGeom prst="rect">
            <a:avLst/>
          </a:prstGeom>
        </p:spPr>
        <p:txBody>
          <a:bodyPr wrap="square">
            <a:spAutoFit/>
          </a:bodyPr>
          <a:lstStyle/>
          <a:p>
            <a:r>
              <a:rPr lang="en-US" sz="1400" b="1" dirty="0"/>
              <a:t>SY 2022-23 March 31st, 2023</a:t>
            </a:r>
            <a:endParaRPr lang="en-US" sz="1400" dirty="0"/>
          </a:p>
          <a:p>
            <a:r>
              <a:rPr lang="en-US" sz="1400" dirty="0"/>
              <a:t>-Is the FIRST in TSD history for an Optional-Day of                      </a:t>
            </a:r>
          </a:p>
          <a:p>
            <a:r>
              <a:rPr lang="en-US" sz="1400" dirty="0"/>
              <a:t>Professional Development Day dedicated                      </a:t>
            </a:r>
            <a:endParaRPr lang="en-US" sz="1400" b="1" dirty="0"/>
          </a:p>
          <a:p>
            <a:r>
              <a:rPr lang="en-US" sz="1400" dirty="0"/>
              <a:t>to Indigenous Scholars Agenda       </a:t>
            </a:r>
          </a:p>
          <a:p>
            <a:r>
              <a:rPr lang="en-US" sz="1400" b="1" dirty="0">
                <a:solidFill>
                  <a:srgbClr val="C00000"/>
                </a:solidFill>
              </a:rPr>
              <a:t>186 out 238 = 78.1%</a:t>
            </a:r>
            <a:r>
              <a:rPr lang="en-US" sz="1400" b="1" dirty="0"/>
              <a:t>  Certified Staff</a:t>
            </a:r>
            <a:endParaRPr lang="en-US" sz="1400" dirty="0"/>
          </a:p>
          <a:p>
            <a:r>
              <a:rPr lang="en-US" sz="1400" b="1" dirty="0">
                <a:solidFill>
                  <a:srgbClr val="C00000"/>
                </a:solidFill>
              </a:rPr>
              <a:t>86.2% Administrators</a:t>
            </a:r>
            <a:r>
              <a:rPr lang="en-US" sz="1400" b="1" dirty="0"/>
              <a:t>  (Pilot of G2G with Maxine Alex)</a:t>
            </a:r>
          </a:p>
          <a:p>
            <a:r>
              <a:rPr lang="en-US" sz="1400" dirty="0"/>
              <a:t>                                                         </a:t>
            </a:r>
          </a:p>
          <a:p>
            <a:endParaRPr lang="en-US" sz="1400" dirty="0"/>
          </a:p>
          <a:p>
            <a:r>
              <a:rPr lang="en-US" sz="1400" dirty="0"/>
              <a:t> </a:t>
            </a:r>
            <a:r>
              <a:rPr lang="en-US" sz="1400" b="1" dirty="0"/>
              <a:t>SY 2023-24  March 29th, 2024</a:t>
            </a:r>
            <a:endParaRPr lang="en-US" sz="1400" dirty="0"/>
          </a:p>
          <a:p>
            <a:r>
              <a:rPr lang="en-US" sz="1400" dirty="0"/>
              <a:t>(2) Specific STI Trainers and each Elementary and</a:t>
            </a:r>
          </a:p>
          <a:p>
            <a:r>
              <a:rPr lang="en-US" sz="1400" dirty="0"/>
              <a:t> Secondary received 3 hours for grade level</a:t>
            </a:r>
            <a:endParaRPr lang="en-US" sz="1400" b="1" dirty="0"/>
          </a:p>
          <a:p>
            <a:r>
              <a:rPr lang="en-US" sz="1400" dirty="0"/>
              <a:t>OSPI Office of Native Ed. And Yakama Nation Language Program</a:t>
            </a:r>
          </a:p>
          <a:p>
            <a:r>
              <a:rPr lang="en-US" sz="1400" b="1" dirty="0">
                <a:solidFill>
                  <a:srgbClr val="C00000"/>
                </a:solidFill>
              </a:rPr>
              <a:t>103 out of 238 = 43.2% </a:t>
            </a:r>
            <a:r>
              <a:rPr lang="en-US" sz="1400" b="1" dirty="0"/>
              <a:t>Certified Staff</a:t>
            </a:r>
            <a:endParaRPr lang="en-US" sz="1400" dirty="0"/>
          </a:p>
          <a:p>
            <a:endParaRPr lang="en-US" sz="1400" b="1" dirty="0"/>
          </a:p>
          <a:p>
            <a:r>
              <a:rPr lang="en-US" sz="1200" b="1" dirty="0"/>
              <a:t>Additional STI Trainings TSD Staff have Attended</a:t>
            </a:r>
            <a:endParaRPr lang="en-US" sz="1200" dirty="0"/>
          </a:p>
          <a:p>
            <a:r>
              <a:rPr lang="en-US" sz="1200" b="1" dirty="0"/>
              <a:t>November 7th, 2023  (OSPI) Office of Native Education @ Heritage University</a:t>
            </a:r>
            <a:endParaRPr lang="en-US" sz="1200" dirty="0"/>
          </a:p>
          <a:p>
            <a:r>
              <a:rPr lang="en-US" sz="1200" b="1" dirty="0"/>
              <a:t>4 TMS Teachers attended Professional Development provided by </a:t>
            </a:r>
          </a:p>
          <a:p>
            <a:r>
              <a:rPr lang="en-US" sz="1200" b="1" dirty="0"/>
              <a:t>Tribal Leaders and Educators</a:t>
            </a:r>
            <a:endParaRPr lang="en-US" sz="1200" dirty="0"/>
          </a:p>
          <a:p>
            <a:r>
              <a:rPr lang="en-US" sz="1200" b="1" dirty="0"/>
              <a:t>1 Indian Ed. Director</a:t>
            </a:r>
            <a:endParaRPr lang="en-US" sz="1200" dirty="0"/>
          </a:p>
          <a:p>
            <a:endParaRPr lang="en-US" sz="1200" dirty="0"/>
          </a:p>
          <a:p>
            <a:r>
              <a:rPr lang="en-US" sz="1200" b="1" dirty="0"/>
              <a:t>July 13th, 2024</a:t>
            </a:r>
            <a:endParaRPr lang="en-US" sz="1200" dirty="0"/>
          </a:p>
          <a:p>
            <a:r>
              <a:rPr lang="en-US" sz="1200" b="1" dirty="0"/>
              <a:t>1 TMS Teacher attended Enduring Legacies Native Cases Initiatives</a:t>
            </a:r>
            <a:endParaRPr lang="en-US" sz="1200" dirty="0"/>
          </a:p>
          <a:p>
            <a:r>
              <a:rPr lang="en-US" sz="1200" b="1" dirty="0"/>
              <a:t>1 Indian Ed. Director</a:t>
            </a:r>
            <a:endParaRPr lang="en-US" sz="1200" dirty="0"/>
          </a:p>
          <a:p>
            <a:endParaRPr lang="en-US" sz="1400" dirty="0"/>
          </a:p>
          <a:p>
            <a:endParaRPr lang="en-US" sz="1600" dirty="0">
              <a:latin typeface="georgia" panose="02040502050405020303" pitchFamily="18" charset="0"/>
            </a:endParaRPr>
          </a:p>
          <a:p>
            <a:br>
              <a:rPr lang="en-US" sz="1600" b="1" dirty="0">
                <a:latin typeface="georgia" panose="02040502050405020303" pitchFamily="18" charset="0"/>
              </a:rPr>
            </a:br>
            <a:endParaRPr lang="en-US" sz="1600" dirty="0">
              <a:latin typeface="georgia" panose="02040502050405020303" pitchFamily="18" charset="0"/>
            </a:endParaRPr>
          </a:p>
          <a:p>
            <a:br>
              <a:rPr lang="en-US" dirty="0">
                <a:latin typeface="georgia" panose="02040502050405020303" pitchFamily="18" charset="0"/>
              </a:rPr>
            </a:br>
            <a:endParaRPr lang="en-US" dirty="0"/>
          </a:p>
        </p:txBody>
      </p:sp>
      <p:pic>
        <p:nvPicPr>
          <p:cNvPr id="7" name="Picture 6">
            <a:extLst>
              <a:ext uri="{FF2B5EF4-FFF2-40B4-BE49-F238E27FC236}">
                <a16:creationId xmlns:a16="http://schemas.microsoft.com/office/drawing/2014/main" id="{4C0D5ED6-72A4-4802-9D57-9D1FBF793A8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383078" y="2036795"/>
            <a:ext cx="1239865" cy="1600486"/>
          </a:xfrm>
          <a:prstGeom prst="rect">
            <a:avLst/>
          </a:prstGeom>
          <a:ln w="88900" cap="sq" cmpd="thickThin">
            <a:solidFill>
              <a:srgbClr val="C00000"/>
            </a:solidFill>
            <a:prstDash val="solid"/>
            <a:miter lim="800000"/>
          </a:ln>
          <a:effectLst>
            <a:innerShdw blurRad="76200">
              <a:srgbClr val="000000"/>
            </a:innerShdw>
          </a:effectLst>
        </p:spPr>
      </p:pic>
      <p:pic>
        <p:nvPicPr>
          <p:cNvPr id="9" name="Picture 8">
            <a:extLst>
              <a:ext uri="{FF2B5EF4-FFF2-40B4-BE49-F238E27FC236}">
                <a16:creationId xmlns:a16="http://schemas.microsoft.com/office/drawing/2014/main" id="{952F96E4-5C40-4774-B2BF-94E61A27EF6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6834106" y="2044545"/>
            <a:ext cx="3766087" cy="1499264"/>
          </a:xfrm>
          <a:prstGeom prst="rect">
            <a:avLst/>
          </a:prstGeom>
        </p:spPr>
      </p:pic>
      <p:pic>
        <p:nvPicPr>
          <p:cNvPr id="13" name="Picture 12">
            <a:extLst>
              <a:ext uri="{FF2B5EF4-FFF2-40B4-BE49-F238E27FC236}">
                <a16:creationId xmlns:a16="http://schemas.microsoft.com/office/drawing/2014/main" id="{414AE2CF-FE61-4B1A-9057-8D77DECBCD81}"/>
              </a:ext>
            </a:extLst>
          </p:cNvPr>
          <p:cNvPicPr>
            <a:picLocks noChangeAspect="1"/>
          </p:cNvPicPr>
          <p:nvPr/>
        </p:nvPicPr>
        <p:blipFill rotWithShape="1">
          <a:blip r:embed="rId7"/>
          <a:srcRect t="7399" b="11874"/>
          <a:stretch/>
        </p:blipFill>
        <p:spPr>
          <a:xfrm>
            <a:off x="7332910" y="5293613"/>
            <a:ext cx="3616465" cy="985376"/>
          </a:xfrm>
          <a:prstGeom prst="rect">
            <a:avLst/>
          </a:prstGeom>
        </p:spPr>
      </p:pic>
      <p:pic>
        <p:nvPicPr>
          <p:cNvPr id="10" name="Picture 9">
            <a:extLst>
              <a:ext uri="{FF2B5EF4-FFF2-40B4-BE49-F238E27FC236}">
                <a16:creationId xmlns:a16="http://schemas.microsoft.com/office/drawing/2014/main" id="{C2BFC3BC-3F06-49B4-BD5A-CD5357E02983}"/>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5804115" y="4714271"/>
            <a:ext cx="1301858" cy="1499264"/>
          </a:xfrm>
          <a:prstGeom prst="rect">
            <a:avLst/>
          </a:prstGeom>
          <a:ln w="88900" cap="sq" cmpd="thickThin">
            <a:solidFill>
              <a:srgbClr val="A50021"/>
            </a:solidFill>
            <a:prstDash val="solid"/>
            <a:miter lim="800000"/>
          </a:ln>
          <a:effectLst>
            <a:innerShdw blurRad="76200">
              <a:srgbClr val="000000"/>
            </a:innerShdw>
          </a:effectLst>
        </p:spPr>
      </p:pic>
      <p:pic>
        <p:nvPicPr>
          <p:cNvPr id="14" name="Picture 13">
            <a:extLst>
              <a:ext uri="{FF2B5EF4-FFF2-40B4-BE49-F238E27FC236}">
                <a16:creationId xmlns:a16="http://schemas.microsoft.com/office/drawing/2014/main" id="{4F9B1E12-CB52-4B91-AD0F-0466414D3B44}"/>
              </a:ext>
            </a:extLst>
          </p:cNvPr>
          <p:cNvPicPr/>
          <p:nvPr/>
        </p:nvPicPr>
        <p:blipFill>
          <a:blip r:embed="rId9"/>
          <a:stretch>
            <a:fillRect/>
          </a:stretch>
        </p:blipFill>
        <p:spPr>
          <a:xfrm>
            <a:off x="7548319" y="3674716"/>
            <a:ext cx="1093059" cy="1487362"/>
          </a:xfrm>
          <a:prstGeom prst="rect">
            <a:avLst/>
          </a:prstGeom>
          <a:ln w="88900" cap="sq" cmpd="thickThin">
            <a:solidFill>
              <a:srgbClr val="830D18"/>
            </a:solidFill>
            <a:prstDash val="solid"/>
            <a:miter lim="800000"/>
          </a:ln>
          <a:effectLst>
            <a:innerShdw blurRad="76200">
              <a:srgbClr val="000000"/>
            </a:innerShdw>
          </a:effectLst>
        </p:spPr>
      </p:pic>
      <p:pic>
        <p:nvPicPr>
          <p:cNvPr id="15" name="Picture 14">
            <a:extLst>
              <a:ext uri="{FF2B5EF4-FFF2-40B4-BE49-F238E27FC236}">
                <a16:creationId xmlns:a16="http://schemas.microsoft.com/office/drawing/2014/main" id="{5CD38F7B-EF6D-400C-92FB-638D52872FCE}"/>
              </a:ext>
            </a:extLst>
          </p:cNvPr>
          <p:cNvPicPr>
            <a:picLocks noChangeAspect="1"/>
          </p:cNvPicPr>
          <p:nvPr/>
        </p:nvPicPr>
        <p:blipFill>
          <a:blip r:embed="rId10"/>
          <a:stretch>
            <a:fillRect/>
          </a:stretch>
        </p:blipFill>
        <p:spPr>
          <a:xfrm>
            <a:off x="8823483" y="3559119"/>
            <a:ext cx="3068882" cy="1669041"/>
          </a:xfrm>
          <a:prstGeom prst="rect">
            <a:avLst/>
          </a:prstGeom>
        </p:spPr>
      </p:pic>
    </p:spTree>
    <p:extLst>
      <p:ext uri="{BB962C8B-B14F-4D97-AF65-F5344CB8AC3E}">
        <p14:creationId xmlns:p14="http://schemas.microsoft.com/office/powerpoint/2010/main" val="3957516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5016E3-810F-44B3-94F7-5B24079072F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7"/>
          <a:stretch/>
        </p:blipFill>
        <p:spPr>
          <a:xfrm>
            <a:off x="0" y="0"/>
            <a:ext cx="12192000" cy="513559"/>
          </a:xfrm>
          <a:prstGeom prst="rect">
            <a:avLst/>
          </a:prstGeom>
        </p:spPr>
      </p:pic>
      <p:pic>
        <p:nvPicPr>
          <p:cNvPr id="4" name="Picture 3">
            <a:extLst>
              <a:ext uri="{FF2B5EF4-FFF2-40B4-BE49-F238E27FC236}">
                <a16:creationId xmlns:a16="http://schemas.microsoft.com/office/drawing/2014/main" id="{9EF9D36B-DC77-4A21-A095-893D6CB43CA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6"/>
          <a:stretch/>
        </p:blipFill>
        <p:spPr>
          <a:xfrm rot="10800000">
            <a:off x="0" y="6344442"/>
            <a:ext cx="12192000" cy="513558"/>
          </a:xfrm>
          <a:prstGeom prst="rect">
            <a:avLst/>
          </a:prstGeom>
        </p:spPr>
      </p:pic>
      <p:pic>
        <p:nvPicPr>
          <p:cNvPr id="6146" name="Picture 2" descr="https://lh7-rt.googleusercontent.com/docsz/AD_4nXf6lfOq6296ncpPolCiVLMiKgnWQe6_FkB1zCZk-ESVxfQo8_GwUE2ykDCDOs156IYO2xUR82Wsjt793ZjpQRVr4GwH5Yrxo0f0bbsplIye_WcBsmS0wK5jSYXYh2AGawVMh-dZ_63olvj7C3svQEY8jsUN?key=AAH36_ajqT-zZfIPZzr8ew">
            <a:extLst>
              <a:ext uri="{FF2B5EF4-FFF2-40B4-BE49-F238E27FC236}">
                <a16:creationId xmlns:a16="http://schemas.microsoft.com/office/drawing/2014/main" id="{60D7B1CB-3547-415E-A600-0ADF7EA4A7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250" y="666509"/>
            <a:ext cx="4495800" cy="56102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4250227-0D1C-4B18-9801-508D00637E90}"/>
              </a:ext>
            </a:extLst>
          </p:cNvPr>
          <p:cNvPicPr>
            <a:picLocks noChangeAspect="1"/>
          </p:cNvPicPr>
          <p:nvPr/>
        </p:nvPicPr>
        <p:blipFill rotWithShape="1">
          <a:blip r:embed="rId5">
            <a:extLst>
              <a:ext uri="{28A0092B-C50C-407E-A947-70E740481C1C}">
                <a14:useLocalDpi xmlns:a14="http://schemas.microsoft.com/office/drawing/2010/main" val="0"/>
              </a:ext>
            </a:extLst>
          </a:blip>
          <a:srcRect b="35405"/>
          <a:stretch/>
        </p:blipFill>
        <p:spPr>
          <a:xfrm>
            <a:off x="7525754" y="674881"/>
            <a:ext cx="4523567" cy="1754927"/>
          </a:xfrm>
          <a:prstGeom prst="rect">
            <a:avLst/>
          </a:prstGeom>
        </p:spPr>
      </p:pic>
      <p:pic>
        <p:nvPicPr>
          <p:cNvPr id="7" name="Picture 6">
            <a:extLst>
              <a:ext uri="{FF2B5EF4-FFF2-40B4-BE49-F238E27FC236}">
                <a16:creationId xmlns:a16="http://schemas.microsoft.com/office/drawing/2014/main" id="{5E545C13-E5A3-4F11-B21C-4E9F8F2F8C5B}"/>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7369043" y="2480436"/>
            <a:ext cx="2336922" cy="1550414"/>
          </a:xfrm>
          <a:prstGeom prst="rect">
            <a:avLst/>
          </a:prstGeom>
        </p:spPr>
      </p:pic>
      <p:pic>
        <p:nvPicPr>
          <p:cNvPr id="9" name="Picture 8">
            <a:extLst>
              <a:ext uri="{FF2B5EF4-FFF2-40B4-BE49-F238E27FC236}">
                <a16:creationId xmlns:a16="http://schemas.microsoft.com/office/drawing/2014/main" id="{8C48A0D7-D6F1-4A70-98F1-8A3E79978DB1}"/>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694050" y="2582758"/>
            <a:ext cx="2461895" cy="3451033"/>
          </a:xfrm>
          <a:prstGeom prst="rect">
            <a:avLst/>
          </a:prstGeom>
        </p:spPr>
      </p:pic>
      <p:pic>
        <p:nvPicPr>
          <p:cNvPr id="10" name="Picture 9">
            <a:extLst>
              <a:ext uri="{FF2B5EF4-FFF2-40B4-BE49-F238E27FC236}">
                <a16:creationId xmlns:a16="http://schemas.microsoft.com/office/drawing/2014/main" id="{A7E1D650-F3B6-462D-9CD7-49184AED4818}"/>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Lst>
          </a:blip>
          <a:stretch>
            <a:fillRect/>
          </a:stretch>
        </p:blipFill>
        <p:spPr>
          <a:xfrm>
            <a:off x="9830938" y="2454322"/>
            <a:ext cx="2136441" cy="2500405"/>
          </a:xfrm>
          <a:prstGeom prst="rect">
            <a:avLst/>
          </a:prstGeom>
        </p:spPr>
      </p:pic>
      <p:pic>
        <p:nvPicPr>
          <p:cNvPr id="11" name="Picture 10">
            <a:extLst>
              <a:ext uri="{FF2B5EF4-FFF2-40B4-BE49-F238E27FC236}">
                <a16:creationId xmlns:a16="http://schemas.microsoft.com/office/drawing/2014/main" id="{E92E1D04-E1C0-4810-AB61-C83D5B3E1553}"/>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200000"/>
                    </a14:imgEffect>
                  </a14:imgLayer>
                </a14:imgProps>
              </a:ext>
            </a:extLst>
          </a:blip>
          <a:stretch>
            <a:fillRect/>
          </a:stretch>
        </p:blipFill>
        <p:spPr>
          <a:xfrm>
            <a:off x="7240182" y="4126835"/>
            <a:ext cx="2519876" cy="2056284"/>
          </a:xfrm>
          <a:prstGeom prst="rect">
            <a:avLst/>
          </a:prstGeom>
        </p:spPr>
      </p:pic>
      <p:pic>
        <p:nvPicPr>
          <p:cNvPr id="12" name="Picture 11">
            <a:extLst>
              <a:ext uri="{FF2B5EF4-FFF2-40B4-BE49-F238E27FC236}">
                <a16:creationId xmlns:a16="http://schemas.microsoft.com/office/drawing/2014/main" id="{825BEDA1-DFAA-454B-9C3C-EAC4E6BD9626}"/>
              </a:ext>
            </a:extLst>
          </p:cNvPr>
          <p:cNvPicPr>
            <a:picLocks noChangeAspect="1"/>
          </p:cNvPicPr>
          <p:nvPr/>
        </p:nvPicPr>
        <p:blipFill>
          <a:blip r:embed="rId14"/>
          <a:stretch>
            <a:fillRect/>
          </a:stretch>
        </p:blipFill>
        <p:spPr>
          <a:xfrm>
            <a:off x="4694050" y="697763"/>
            <a:ext cx="2700082" cy="1732045"/>
          </a:xfrm>
          <a:prstGeom prst="rect">
            <a:avLst/>
          </a:prstGeom>
        </p:spPr>
      </p:pic>
      <p:pic>
        <p:nvPicPr>
          <p:cNvPr id="14" name="Picture 13">
            <a:extLst>
              <a:ext uri="{FF2B5EF4-FFF2-40B4-BE49-F238E27FC236}">
                <a16:creationId xmlns:a16="http://schemas.microsoft.com/office/drawing/2014/main" id="{A92CDCF0-1BA4-49EC-90EC-C4B3686BAB7A}"/>
              </a:ext>
            </a:extLst>
          </p:cNvPr>
          <p:cNvPicPr>
            <a:picLocks noChangeAspect="1"/>
          </p:cNvPicPr>
          <p:nvPr/>
        </p:nvPicPr>
        <p:blipFill rotWithShape="1">
          <a:blip r:embed="rId15">
            <a:extLst>
              <a:ext uri="{BEBA8EAE-BF5A-486C-A8C5-ECC9F3942E4B}">
                <a14:imgProps xmlns:a14="http://schemas.microsoft.com/office/drawing/2010/main">
                  <a14:imgLayer r:embed="rId16">
                    <a14:imgEffect>
                      <a14:sharpenSoften amount="25000"/>
                    </a14:imgEffect>
                  </a14:imgLayer>
                </a14:imgProps>
              </a:ext>
            </a:extLst>
          </a:blip>
          <a:srcRect l="11401"/>
          <a:stretch/>
        </p:blipFill>
        <p:spPr>
          <a:xfrm>
            <a:off x="9830937" y="4979241"/>
            <a:ext cx="2273471" cy="1264589"/>
          </a:xfrm>
          <a:prstGeom prst="rect">
            <a:avLst/>
          </a:prstGeom>
        </p:spPr>
      </p:pic>
    </p:spTree>
    <p:extLst>
      <p:ext uri="{BB962C8B-B14F-4D97-AF65-F5344CB8AC3E}">
        <p14:creationId xmlns:p14="http://schemas.microsoft.com/office/powerpoint/2010/main" val="2435730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50DF6-B404-4E72-9FF6-DD611FC0ED9C}"/>
              </a:ext>
            </a:extLst>
          </p:cNvPr>
          <p:cNvSpPr>
            <a:spLocks noGrp="1"/>
          </p:cNvSpPr>
          <p:nvPr>
            <p:ph type="title"/>
          </p:nvPr>
        </p:nvSpPr>
        <p:spPr>
          <a:xfrm>
            <a:off x="1287650" y="702214"/>
            <a:ext cx="3067373" cy="719755"/>
          </a:xfrm>
        </p:spPr>
        <p:style>
          <a:lnRef idx="2">
            <a:schemeClr val="dk1"/>
          </a:lnRef>
          <a:fillRef idx="1">
            <a:schemeClr val="lt1"/>
          </a:fillRef>
          <a:effectRef idx="0">
            <a:schemeClr val="dk1"/>
          </a:effectRef>
          <a:fontRef idx="minor">
            <a:schemeClr val="dk1"/>
          </a:fontRef>
        </p:style>
        <p:txBody>
          <a:bodyPr/>
          <a:lstStyle/>
          <a:p>
            <a:pPr algn="ctr"/>
            <a:r>
              <a:rPr lang="en-US" dirty="0"/>
              <a:t>HIGHLIGHTS</a:t>
            </a:r>
          </a:p>
        </p:txBody>
      </p:sp>
      <p:pic>
        <p:nvPicPr>
          <p:cNvPr id="3" name="Picture 2">
            <a:extLst>
              <a:ext uri="{FF2B5EF4-FFF2-40B4-BE49-F238E27FC236}">
                <a16:creationId xmlns:a16="http://schemas.microsoft.com/office/drawing/2014/main" id="{8FC4BCF5-B66E-44FA-8936-5AD0B503B8E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84417"/>
          <a:stretch/>
        </p:blipFill>
        <p:spPr>
          <a:xfrm>
            <a:off x="0" y="0"/>
            <a:ext cx="12192000" cy="513559"/>
          </a:xfrm>
          <a:prstGeom prst="rect">
            <a:avLst/>
          </a:prstGeom>
        </p:spPr>
      </p:pic>
      <p:pic>
        <p:nvPicPr>
          <p:cNvPr id="5" name="Picture 4">
            <a:extLst>
              <a:ext uri="{FF2B5EF4-FFF2-40B4-BE49-F238E27FC236}">
                <a16:creationId xmlns:a16="http://schemas.microsoft.com/office/drawing/2014/main" id="{0A9DE15F-177D-4EDE-9E09-BB648E1A9821}"/>
              </a:ext>
            </a:extLst>
          </p:cNvPr>
          <p:cNvPicPr/>
          <p:nvPr/>
        </p:nvPicPr>
        <p:blipFill>
          <a:blip r:embed="rId4"/>
          <a:stretch>
            <a:fillRect/>
          </a:stretch>
        </p:blipFill>
        <p:spPr>
          <a:xfrm>
            <a:off x="205353" y="2219353"/>
            <a:ext cx="2514403" cy="2351736"/>
          </a:xfrm>
          <a:prstGeom prst="rect">
            <a:avLst/>
          </a:prstGeom>
          <a:ln>
            <a:noFill/>
          </a:ln>
          <a:effectLst>
            <a:softEdge rad="112500"/>
          </a:effectLst>
        </p:spPr>
      </p:pic>
      <p:pic>
        <p:nvPicPr>
          <p:cNvPr id="6" name="Picture 5">
            <a:extLst>
              <a:ext uri="{FF2B5EF4-FFF2-40B4-BE49-F238E27FC236}">
                <a16:creationId xmlns:a16="http://schemas.microsoft.com/office/drawing/2014/main" id="{FAC0ECE0-042F-4BBF-A5CB-E9FCB2C9E28B}"/>
              </a:ext>
            </a:extLst>
          </p:cNvPr>
          <p:cNvPicPr>
            <a:picLocks noChangeAspect="1"/>
          </p:cNvPicPr>
          <p:nvPr/>
        </p:nvPicPr>
        <p:blipFill rotWithShape="1">
          <a:blip r:embed="rId5"/>
          <a:srcRect b="4722"/>
          <a:stretch/>
        </p:blipFill>
        <p:spPr>
          <a:xfrm>
            <a:off x="2898183" y="2322525"/>
            <a:ext cx="2162456" cy="20700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7B8142BF-4DEC-476B-B041-7346617E1F5A}"/>
              </a:ext>
            </a:extLst>
          </p:cNvPr>
          <p:cNvPicPr/>
          <p:nvPr/>
        </p:nvPicPr>
        <p:blipFill>
          <a:blip r:embed="rId6"/>
          <a:stretch>
            <a:fillRect/>
          </a:stretch>
        </p:blipFill>
        <p:spPr>
          <a:xfrm>
            <a:off x="2719754" y="4571089"/>
            <a:ext cx="2407449" cy="2193978"/>
          </a:xfrm>
          <a:prstGeom prst="rect">
            <a:avLst/>
          </a:prstGeom>
          <a:ln>
            <a:noFill/>
          </a:ln>
          <a:effectLst>
            <a:softEdge rad="112500"/>
          </a:effectLst>
        </p:spPr>
      </p:pic>
      <p:pic>
        <p:nvPicPr>
          <p:cNvPr id="8" name="Picture 7">
            <a:extLst>
              <a:ext uri="{FF2B5EF4-FFF2-40B4-BE49-F238E27FC236}">
                <a16:creationId xmlns:a16="http://schemas.microsoft.com/office/drawing/2014/main" id="{6FB155EE-F06E-49E2-B3BD-F6BB31650589}"/>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450344" y="4571089"/>
            <a:ext cx="2024419" cy="20328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a:extLst>
              <a:ext uri="{FF2B5EF4-FFF2-40B4-BE49-F238E27FC236}">
                <a16:creationId xmlns:a16="http://schemas.microsoft.com/office/drawing/2014/main" id="{549939FA-C49A-4B0F-9384-E8E5F5C2965C}"/>
              </a:ext>
            </a:extLst>
          </p:cNvPr>
          <p:cNvSpPr/>
          <p:nvPr/>
        </p:nvSpPr>
        <p:spPr>
          <a:xfrm>
            <a:off x="205353" y="1640581"/>
            <a:ext cx="5385661" cy="646331"/>
          </a:xfrm>
          <a:prstGeom prst="rect">
            <a:avLst/>
          </a:prstGeom>
        </p:spPr>
        <p:txBody>
          <a:bodyPr wrap="square">
            <a:spAutoFit/>
          </a:bodyPr>
          <a:lstStyle/>
          <a:p>
            <a:pPr algn="ctr"/>
            <a:r>
              <a:rPr lang="en-US" sz="3600" dirty="0"/>
              <a:t>HONORING OUR STUDENTS</a:t>
            </a:r>
          </a:p>
        </p:txBody>
      </p:sp>
      <p:pic>
        <p:nvPicPr>
          <p:cNvPr id="1026" name="Picture 2" descr="https://lh7-rt.googleusercontent.com/docsz/AD_4nXclZktoemdKkuUwJOUoz3ORaYq1lztixFbq_v0pTJiF-xCP-y746NzeRV0GZ2EyvV9_63HHAM-K7cAs762c51wCNAm1SeIOg44siT1vyZDpOP9b2Mqt6ZdS2stuNI6l0Sv4kRxc?key=AAH36_ajqT-zZfIPZzr8ew">
            <a:extLst>
              <a:ext uri="{FF2B5EF4-FFF2-40B4-BE49-F238E27FC236}">
                <a16:creationId xmlns:a16="http://schemas.microsoft.com/office/drawing/2014/main" id="{BE1BF1B5-3232-4581-A2A4-60408A3A5A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15388" y="702214"/>
            <a:ext cx="3171259" cy="35332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7-rt.googleusercontent.com/docsz/AD_4nXdPY0YdCY39G4vBkMQfodcRh1ePQ4vdExR9TcDqzzV-4YWSyT6Vg-ec-eBWphA_Cu1y9rfPXAgT7ZKD3XIWOOcaANFKdaRpv_fHXUFSrH7tQUOyOPQbzfDCjCh-DERcgMZKOG23zQ?key=AAH36_ajqT-zZfIPZzr8ew">
            <a:extLst>
              <a:ext uri="{FF2B5EF4-FFF2-40B4-BE49-F238E27FC236}">
                <a16:creationId xmlns:a16="http://schemas.microsoft.com/office/drawing/2014/main" id="{4B946BA1-031E-4F1F-9CB8-90E4C6108A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83563" y="689273"/>
            <a:ext cx="3067372" cy="17795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lh7-rt.googleusercontent.com/docsz/AD_4nXeY5ms78_T_4B0LbYpivN_c3lGgPziPUPPzcuuQ-XCrjYTNP9a68xjtkqWYvM8Wy28YdfLhW4FCNrLH4H8R_YXJY_DqZReDjOBfp9lKwlOT8Yz0i9m9Bngafp995SQa47cTqWsXug?key=AAH36_ajqT-zZfIPZzr8ew">
            <a:extLst>
              <a:ext uri="{FF2B5EF4-FFF2-40B4-BE49-F238E27FC236}">
                <a16:creationId xmlns:a16="http://schemas.microsoft.com/office/drawing/2014/main" id="{8AB86717-489E-4E7C-8C57-89113993FDE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70550" y="3860716"/>
            <a:ext cx="4072270" cy="27432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0A018EB-EE9E-454B-B7A2-CB078F5ED52E}"/>
              </a:ext>
            </a:extLst>
          </p:cNvPr>
          <p:cNvSpPr txBox="1"/>
          <p:nvPr/>
        </p:nvSpPr>
        <p:spPr>
          <a:xfrm>
            <a:off x="5377572" y="2657506"/>
            <a:ext cx="3507582" cy="1077218"/>
          </a:xfrm>
          <a:prstGeom prst="rect">
            <a:avLst/>
          </a:prstGeom>
          <a:noFill/>
        </p:spPr>
        <p:txBody>
          <a:bodyPr wrap="square" rtlCol="0">
            <a:spAutoFit/>
          </a:bodyPr>
          <a:lstStyle/>
          <a:p>
            <a:pPr algn="ctr"/>
            <a:r>
              <a:rPr lang="en-US" sz="3200" dirty="0"/>
              <a:t>EZELDA WINNIER</a:t>
            </a:r>
          </a:p>
          <a:p>
            <a:pPr algn="ctr"/>
            <a:r>
              <a:rPr lang="en-US" sz="3200" dirty="0"/>
              <a:t>HONORING ELDERS</a:t>
            </a:r>
          </a:p>
        </p:txBody>
      </p:sp>
    </p:spTree>
    <p:extLst>
      <p:ext uri="{BB962C8B-B14F-4D97-AF65-F5344CB8AC3E}">
        <p14:creationId xmlns:p14="http://schemas.microsoft.com/office/powerpoint/2010/main" val="388892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C2226-973C-4CD7-AB12-FCD2B4F36F8D}"/>
              </a:ext>
            </a:extLst>
          </p:cNvPr>
          <p:cNvSpPr>
            <a:spLocks noGrp="1"/>
          </p:cNvSpPr>
          <p:nvPr>
            <p:ph type="title"/>
          </p:nvPr>
        </p:nvSpPr>
        <p:spPr>
          <a:xfrm>
            <a:off x="839788" y="242047"/>
            <a:ext cx="10515600" cy="1360677"/>
          </a:xfrm>
        </p:spPr>
        <p:txBody>
          <a:bodyPr>
            <a:normAutofit/>
          </a:bodyPr>
          <a:lstStyle/>
          <a:p>
            <a:pPr algn="ctr"/>
            <a:r>
              <a:rPr lang="en-US" sz="4000" b="1" dirty="0">
                <a:solidFill>
                  <a:srgbClr val="FF0000"/>
                </a:solidFill>
                <a:latin typeface="Bahnschrift SemiBold" panose="020B0502040204020203" pitchFamily="34" charset="0"/>
              </a:rPr>
              <a:t>HOW I SHOW UP, </a:t>
            </a:r>
            <a:br>
              <a:rPr lang="en-US" sz="4000" b="1" dirty="0">
                <a:solidFill>
                  <a:srgbClr val="FF0000"/>
                </a:solidFill>
                <a:latin typeface="Bahnschrift SemiBold" panose="020B0502040204020203" pitchFamily="34" charset="0"/>
              </a:rPr>
            </a:br>
            <a:r>
              <a:rPr lang="en-US" sz="4000" b="1" dirty="0">
                <a:solidFill>
                  <a:srgbClr val="FF0000"/>
                </a:solidFill>
                <a:latin typeface="Bahnschrift SemiBold" panose="020B0502040204020203" pitchFamily="34" charset="0"/>
              </a:rPr>
              <a:t>WHY THIS IS IMPORTANT</a:t>
            </a:r>
            <a:endParaRPr lang="en-US" sz="4000" dirty="0">
              <a:solidFill>
                <a:srgbClr val="FF0000"/>
              </a:solidFill>
              <a:latin typeface="Bahnschrift SemiBold" panose="020B0502040204020203" pitchFamily="34" charset="0"/>
            </a:endParaRPr>
          </a:p>
        </p:txBody>
      </p:sp>
      <p:sp>
        <p:nvSpPr>
          <p:cNvPr id="6" name="Text Placeholder 5">
            <a:extLst>
              <a:ext uri="{FF2B5EF4-FFF2-40B4-BE49-F238E27FC236}">
                <a16:creationId xmlns:a16="http://schemas.microsoft.com/office/drawing/2014/main" id="{64295EE5-E23D-4597-9970-0AEEF9270A01}"/>
              </a:ext>
            </a:extLst>
          </p:cNvPr>
          <p:cNvSpPr>
            <a:spLocks noGrp="1"/>
          </p:cNvSpPr>
          <p:nvPr>
            <p:ph type="body" idx="1"/>
          </p:nvPr>
        </p:nvSpPr>
        <p:spPr>
          <a:xfrm>
            <a:off x="836612" y="1704416"/>
            <a:ext cx="4814234" cy="698967"/>
          </a:xfrm>
        </p:spPr>
        <p:txBody>
          <a:bodyPr>
            <a:normAutofit/>
          </a:bodyPr>
          <a:lstStyle/>
          <a:p>
            <a:pPr algn="ctr"/>
            <a:r>
              <a:rPr lang="en-US" sz="3600" dirty="0">
                <a:latin typeface="Bahnschrift SemiBold" panose="020B0502040204020203" pitchFamily="34" charset="0"/>
              </a:rPr>
              <a:t>ENERGY</a:t>
            </a:r>
          </a:p>
        </p:txBody>
      </p:sp>
      <p:sp>
        <p:nvSpPr>
          <p:cNvPr id="8" name="Text Placeholder 7">
            <a:extLst>
              <a:ext uri="{FF2B5EF4-FFF2-40B4-BE49-F238E27FC236}">
                <a16:creationId xmlns:a16="http://schemas.microsoft.com/office/drawing/2014/main" id="{7294ECCA-F42A-4ADA-A327-B98B22251FE8}"/>
              </a:ext>
            </a:extLst>
          </p:cNvPr>
          <p:cNvSpPr>
            <a:spLocks noGrp="1"/>
          </p:cNvSpPr>
          <p:nvPr>
            <p:ph type="body" sz="quarter" idx="3"/>
          </p:nvPr>
        </p:nvSpPr>
        <p:spPr>
          <a:xfrm>
            <a:off x="6400800" y="1681163"/>
            <a:ext cx="4954588" cy="698966"/>
          </a:xfrm>
        </p:spPr>
        <p:txBody>
          <a:bodyPr>
            <a:normAutofit/>
          </a:bodyPr>
          <a:lstStyle/>
          <a:p>
            <a:pPr algn="ctr"/>
            <a:r>
              <a:rPr lang="en-US" sz="3600" dirty="0">
                <a:latin typeface="Bahnschrift SemiBold" panose="020B0502040204020203" pitchFamily="34" charset="0"/>
              </a:rPr>
              <a:t> LEGACY</a:t>
            </a:r>
          </a:p>
        </p:txBody>
      </p:sp>
      <p:pic>
        <p:nvPicPr>
          <p:cNvPr id="10" name="Content Placeholder 11">
            <a:extLst>
              <a:ext uri="{FF2B5EF4-FFF2-40B4-BE49-F238E27FC236}">
                <a16:creationId xmlns:a16="http://schemas.microsoft.com/office/drawing/2014/main" id="{935838EF-0E35-46BB-817B-362AFAFE6A92}"/>
              </a:ext>
            </a:extLst>
          </p:cNvPr>
          <p:cNvPicPr>
            <a:picLocks noGrp="1" noChangeAspect="1"/>
          </p:cNvPicPr>
          <p:nvPr>
            <p:ph sz="half" idx="2"/>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p:blipFill>
        <p:spPr>
          <a:xfrm>
            <a:off x="836612" y="2505075"/>
            <a:ext cx="4814234" cy="3684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Content Placeholder 12">
            <a:extLst>
              <a:ext uri="{FF2B5EF4-FFF2-40B4-BE49-F238E27FC236}">
                <a16:creationId xmlns:a16="http://schemas.microsoft.com/office/drawing/2014/main" id="{B8D67BC0-19E5-413D-B680-AF4967A39420}"/>
              </a:ext>
            </a:extLst>
          </p:cNvPr>
          <p:cNvPicPr>
            <a:picLocks noGrp="1" noChangeAspect="1"/>
          </p:cNvPicPr>
          <p:nvPr>
            <p:ph sz="quarter" idx="4"/>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tretch>
            <a:fillRect/>
          </a:stretch>
        </p:blipFill>
        <p:spPr>
          <a:xfrm>
            <a:off x="6172200" y="2505075"/>
            <a:ext cx="5183188" cy="3684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881C3013-F83D-4C9D-AA40-7FBBCFB8C85E}"/>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saturation sat="200000"/>
                    </a14:imgEffect>
                  </a14:imgLayer>
                </a14:imgProps>
              </a:ext>
            </a:extLst>
          </a:blip>
          <a:srcRect t="76657"/>
          <a:stretch/>
        </p:blipFill>
        <p:spPr>
          <a:xfrm rot="16200000">
            <a:off x="-3155949" y="3155949"/>
            <a:ext cx="6858000" cy="546101"/>
          </a:xfrm>
          <a:prstGeom prst="rect">
            <a:avLst/>
          </a:prstGeom>
        </p:spPr>
      </p:pic>
      <p:pic>
        <p:nvPicPr>
          <p:cNvPr id="13" name="Picture 12">
            <a:extLst>
              <a:ext uri="{FF2B5EF4-FFF2-40B4-BE49-F238E27FC236}">
                <a16:creationId xmlns:a16="http://schemas.microsoft.com/office/drawing/2014/main" id="{21C05AEC-3487-445D-A1FF-3CF87F528CD9}"/>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saturation sat="200000"/>
                    </a14:imgEffect>
                  </a14:imgLayer>
                </a14:imgProps>
              </a:ext>
            </a:extLst>
          </a:blip>
          <a:srcRect t="76657"/>
          <a:stretch/>
        </p:blipFill>
        <p:spPr>
          <a:xfrm rot="5400000">
            <a:off x="8493126" y="3155948"/>
            <a:ext cx="6858000" cy="546101"/>
          </a:xfrm>
          <a:prstGeom prst="rect">
            <a:avLst/>
          </a:prstGeom>
        </p:spPr>
      </p:pic>
    </p:spTree>
    <p:extLst>
      <p:ext uri="{BB962C8B-B14F-4D97-AF65-F5344CB8AC3E}">
        <p14:creationId xmlns:p14="http://schemas.microsoft.com/office/powerpoint/2010/main" val="329962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D42944-3A06-49DD-8734-CB3DBBE0E5F5}"/>
              </a:ext>
            </a:extLst>
          </p:cNvPr>
          <p:cNvSpPr>
            <a:spLocks noGrp="1"/>
          </p:cNvSpPr>
          <p:nvPr>
            <p:ph type="title"/>
          </p:nvPr>
        </p:nvSpPr>
        <p:spPr>
          <a:xfrm>
            <a:off x="838200" y="1093787"/>
            <a:ext cx="10515600" cy="1325563"/>
          </a:xfrm>
        </p:spPr>
        <p:txBody>
          <a:bodyPr/>
          <a:lstStyle/>
          <a:p>
            <a:r>
              <a:rPr lang="en-US" b="1" dirty="0">
                <a:latin typeface="Bahnschrift SemiBold" panose="020B0502040204020203" pitchFamily="34" charset="0"/>
              </a:rPr>
              <a:t>References</a:t>
            </a:r>
          </a:p>
        </p:txBody>
      </p:sp>
      <p:sp>
        <p:nvSpPr>
          <p:cNvPr id="6" name="Rectangle 5">
            <a:extLst>
              <a:ext uri="{FF2B5EF4-FFF2-40B4-BE49-F238E27FC236}">
                <a16:creationId xmlns:a16="http://schemas.microsoft.com/office/drawing/2014/main" id="{A52A04BF-02E1-4347-BED7-012B3863842B}"/>
              </a:ext>
            </a:extLst>
          </p:cNvPr>
          <p:cNvSpPr/>
          <p:nvPr/>
        </p:nvSpPr>
        <p:spPr>
          <a:xfrm>
            <a:off x="838200" y="2419350"/>
            <a:ext cx="8763746" cy="646331"/>
          </a:xfrm>
          <a:prstGeom prst="rect">
            <a:avLst/>
          </a:prstGeom>
        </p:spPr>
        <p:txBody>
          <a:bodyPr wrap="none">
            <a:spAutoFit/>
          </a:bodyPr>
          <a:lstStyle/>
          <a:p>
            <a:r>
              <a:rPr lang="en-US" dirty="0"/>
              <a:t>United States Census Bureau: </a:t>
            </a:r>
            <a:r>
              <a:rPr lang="en-US" dirty="0">
                <a:hlinkClick r:id="rId2"/>
              </a:rPr>
              <a:t>https://www.census.gov/quickfacts/toppenishcitywashington</a:t>
            </a:r>
            <a:endParaRPr lang="en-US" dirty="0"/>
          </a:p>
          <a:p>
            <a:endParaRPr lang="en-US" dirty="0"/>
          </a:p>
        </p:txBody>
      </p:sp>
      <p:pic>
        <p:nvPicPr>
          <p:cNvPr id="7" name="Picture 6">
            <a:extLst>
              <a:ext uri="{FF2B5EF4-FFF2-40B4-BE49-F238E27FC236}">
                <a16:creationId xmlns:a16="http://schemas.microsoft.com/office/drawing/2014/main" id="{D9AD4E4F-A7E2-4EC7-A7FE-6A9F15157E9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76657"/>
          <a:stretch/>
        </p:blipFill>
        <p:spPr>
          <a:xfrm>
            <a:off x="0" y="1"/>
            <a:ext cx="12192000" cy="526942"/>
          </a:xfrm>
          <a:prstGeom prst="rect">
            <a:avLst/>
          </a:prstGeom>
        </p:spPr>
      </p:pic>
      <p:pic>
        <p:nvPicPr>
          <p:cNvPr id="8" name="Picture 7">
            <a:extLst>
              <a:ext uri="{FF2B5EF4-FFF2-40B4-BE49-F238E27FC236}">
                <a16:creationId xmlns:a16="http://schemas.microsoft.com/office/drawing/2014/main" id="{F746CCDF-44EB-4F84-85F4-EEDAB438DFA8}"/>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76657"/>
          <a:stretch/>
        </p:blipFill>
        <p:spPr>
          <a:xfrm rot="10800000">
            <a:off x="0" y="6311899"/>
            <a:ext cx="12192000" cy="546100"/>
          </a:xfrm>
          <a:prstGeom prst="rect">
            <a:avLst/>
          </a:prstGeom>
        </p:spPr>
      </p:pic>
    </p:spTree>
    <p:extLst>
      <p:ext uri="{BB962C8B-B14F-4D97-AF65-F5344CB8AC3E}">
        <p14:creationId xmlns:p14="http://schemas.microsoft.com/office/powerpoint/2010/main" val="3999472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877A0-7AC9-468E-A5C0-65AEE0E1195A}"/>
              </a:ext>
            </a:extLst>
          </p:cNvPr>
          <p:cNvSpPr>
            <a:spLocks noGrp="1"/>
          </p:cNvSpPr>
          <p:nvPr>
            <p:ph type="title"/>
          </p:nvPr>
        </p:nvSpPr>
        <p:spPr>
          <a:xfrm>
            <a:off x="1438275" y="1779588"/>
            <a:ext cx="9315450" cy="1849438"/>
          </a:xfrm>
        </p:spPr>
        <p:txBody>
          <a:bodyPr>
            <a:normAutofit fontScale="90000"/>
          </a:bodyPr>
          <a:lstStyle/>
          <a:p>
            <a:r>
              <a:rPr lang="en-US" sz="7200" b="1" dirty="0">
                <a:latin typeface="Bahnschrift SemiBold" panose="020B0502040204020203" pitchFamily="34" charset="0"/>
              </a:rPr>
              <a:t>            Questions?</a:t>
            </a:r>
            <a:br>
              <a:rPr lang="en-US" sz="7200" b="1" dirty="0">
                <a:latin typeface="Bahnschrift SemiBold" panose="020B0502040204020203" pitchFamily="34" charset="0"/>
              </a:rPr>
            </a:br>
            <a:br>
              <a:rPr lang="en-US" sz="7200" b="1" dirty="0">
                <a:latin typeface="Bahnschrift SemiBold" panose="020B0502040204020203" pitchFamily="34" charset="0"/>
              </a:rPr>
            </a:br>
            <a:endParaRPr lang="en-US" sz="7200" b="1" dirty="0">
              <a:latin typeface="Bahnschrift SemiBold" panose="020B0502040204020203" pitchFamily="34" charset="0"/>
            </a:endParaRPr>
          </a:p>
        </p:txBody>
      </p:sp>
      <p:pic>
        <p:nvPicPr>
          <p:cNvPr id="3" name="Picture 2">
            <a:extLst>
              <a:ext uri="{FF2B5EF4-FFF2-40B4-BE49-F238E27FC236}">
                <a16:creationId xmlns:a16="http://schemas.microsoft.com/office/drawing/2014/main" id="{C0C8C630-5F76-490D-94DA-0A9C8CEF93A2}"/>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76657"/>
          <a:stretch/>
        </p:blipFill>
        <p:spPr>
          <a:xfrm>
            <a:off x="0" y="1"/>
            <a:ext cx="12192000" cy="526942"/>
          </a:xfrm>
          <a:prstGeom prst="rect">
            <a:avLst/>
          </a:prstGeom>
        </p:spPr>
      </p:pic>
      <p:pic>
        <p:nvPicPr>
          <p:cNvPr id="4" name="Picture 3">
            <a:extLst>
              <a:ext uri="{FF2B5EF4-FFF2-40B4-BE49-F238E27FC236}">
                <a16:creationId xmlns:a16="http://schemas.microsoft.com/office/drawing/2014/main" id="{E7B7AFAD-C0D8-438B-91C0-49EC4ACE6439}"/>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76657"/>
          <a:stretch/>
        </p:blipFill>
        <p:spPr>
          <a:xfrm rot="10800000">
            <a:off x="0" y="6311899"/>
            <a:ext cx="12192000" cy="546100"/>
          </a:xfrm>
          <a:prstGeom prst="rect">
            <a:avLst/>
          </a:prstGeom>
        </p:spPr>
      </p:pic>
    </p:spTree>
    <p:extLst>
      <p:ext uri="{BB962C8B-B14F-4D97-AF65-F5344CB8AC3E}">
        <p14:creationId xmlns:p14="http://schemas.microsoft.com/office/powerpoint/2010/main" val="756713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FA40F4-FA12-4EB4-9D25-F753DDA2223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76657"/>
          <a:stretch/>
        </p:blipFill>
        <p:spPr>
          <a:xfrm>
            <a:off x="0" y="1"/>
            <a:ext cx="12192000" cy="526942"/>
          </a:xfrm>
          <a:prstGeom prst="rect">
            <a:avLst/>
          </a:prstGeom>
        </p:spPr>
      </p:pic>
      <p:pic>
        <p:nvPicPr>
          <p:cNvPr id="4" name="Picture 3">
            <a:extLst>
              <a:ext uri="{FF2B5EF4-FFF2-40B4-BE49-F238E27FC236}">
                <a16:creationId xmlns:a16="http://schemas.microsoft.com/office/drawing/2014/main" id="{03823299-786C-44A1-BB8D-EBD10AD1586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76657"/>
          <a:stretch/>
        </p:blipFill>
        <p:spPr>
          <a:xfrm rot="10800000">
            <a:off x="0" y="6311899"/>
            <a:ext cx="12192000" cy="546100"/>
          </a:xfrm>
          <a:prstGeom prst="rect">
            <a:avLst/>
          </a:prstGeom>
        </p:spPr>
      </p:pic>
      <p:sp>
        <p:nvSpPr>
          <p:cNvPr id="5" name="Rectangle 4">
            <a:extLst>
              <a:ext uri="{FF2B5EF4-FFF2-40B4-BE49-F238E27FC236}">
                <a16:creationId xmlns:a16="http://schemas.microsoft.com/office/drawing/2014/main" id="{040126F6-D922-4EDB-9AAD-1D41584F5873}"/>
              </a:ext>
            </a:extLst>
          </p:cNvPr>
          <p:cNvSpPr/>
          <p:nvPr/>
        </p:nvSpPr>
        <p:spPr>
          <a:xfrm>
            <a:off x="647700" y="4399345"/>
            <a:ext cx="5038725" cy="1431161"/>
          </a:xfrm>
          <a:prstGeom prst="rect">
            <a:avLst/>
          </a:prstGeom>
        </p:spPr>
        <p:txBody>
          <a:bodyPr wrap="square">
            <a:spAutoFit/>
          </a:bodyPr>
          <a:lstStyle/>
          <a:p>
            <a:pPr>
              <a:spcAft>
                <a:spcPts val="600"/>
              </a:spcAft>
            </a:pPr>
            <a:r>
              <a:rPr lang="en-US" dirty="0">
                <a:latin typeface="Bahnschrift SemiBold" panose="020B0502040204020203" pitchFamily="34" charset="0"/>
              </a:rPr>
              <a:t>DR. TORON WOOLDRIDGE, Superintendent</a:t>
            </a:r>
          </a:p>
          <a:p>
            <a:pPr>
              <a:spcAft>
                <a:spcPts val="600"/>
              </a:spcAft>
            </a:pPr>
            <a:r>
              <a:rPr lang="en-US" dirty="0">
                <a:latin typeface="Bahnschrift SemiBold" panose="020B0502040204020203" pitchFamily="34" charset="0"/>
              </a:rPr>
              <a:t>Toppenish School District</a:t>
            </a:r>
          </a:p>
          <a:p>
            <a:pPr>
              <a:spcAft>
                <a:spcPts val="600"/>
              </a:spcAft>
            </a:pPr>
            <a:r>
              <a:rPr lang="en-US" dirty="0">
                <a:latin typeface="Bahnschrift SemiBold" panose="020B0502040204020203" pitchFamily="34" charset="0"/>
              </a:rPr>
              <a:t>EMAIL: twooldridge@toppenish.wednet.edu</a:t>
            </a:r>
          </a:p>
          <a:p>
            <a:pPr>
              <a:spcAft>
                <a:spcPts val="600"/>
              </a:spcAft>
            </a:pPr>
            <a:r>
              <a:rPr lang="en-US" dirty="0">
                <a:latin typeface="Bahnschrift SemiBold" panose="020B0502040204020203" pitchFamily="34" charset="0"/>
              </a:rPr>
              <a:t>OFFICE:  (509) 865-4455</a:t>
            </a:r>
          </a:p>
        </p:txBody>
      </p:sp>
      <p:sp>
        <p:nvSpPr>
          <p:cNvPr id="6" name="Rectangle 5">
            <a:extLst>
              <a:ext uri="{FF2B5EF4-FFF2-40B4-BE49-F238E27FC236}">
                <a16:creationId xmlns:a16="http://schemas.microsoft.com/office/drawing/2014/main" id="{F2620154-1787-4EBF-A5C4-30FF6DE40ADC}"/>
              </a:ext>
            </a:extLst>
          </p:cNvPr>
          <p:cNvSpPr/>
          <p:nvPr/>
        </p:nvSpPr>
        <p:spPr>
          <a:xfrm>
            <a:off x="6677025" y="4399345"/>
            <a:ext cx="5038725" cy="1431161"/>
          </a:xfrm>
          <a:prstGeom prst="rect">
            <a:avLst/>
          </a:prstGeom>
        </p:spPr>
        <p:txBody>
          <a:bodyPr wrap="square">
            <a:spAutoFit/>
          </a:bodyPr>
          <a:lstStyle/>
          <a:p>
            <a:pPr>
              <a:spcAft>
                <a:spcPts val="600"/>
              </a:spcAft>
            </a:pPr>
            <a:r>
              <a:rPr lang="en-US" dirty="0">
                <a:latin typeface="Bahnschrift SemiBold" panose="020B0502040204020203" pitchFamily="34" charset="0"/>
              </a:rPr>
              <a:t>DR. LOLITA CEJA, Indian Education Director</a:t>
            </a:r>
          </a:p>
          <a:p>
            <a:pPr>
              <a:spcAft>
                <a:spcPts val="600"/>
              </a:spcAft>
            </a:pPr>
            <a:r>
              <a:rPr lang="en-US" dirty="0">
                <a:latin typeface="Bahnschrift SemiBold" panose="020B0502040204020203" pitchFamily="34" charset="0"/>
              </a:rPr>
              <a:t>Toppenish School District</a:t>
            </a:r>
          </a:p>
          <a:p>
            <a:pPr>
              <a:spcAft>
                <a:spcPts val="600"/>
              </a:spcAft>
            </a:pPr>
            <a:r>
              <a:rPr lang="en-US" dirty="0">
                <a:latin typeface="Bahnschrift SemiBold" panose="020B0502040204020203" pitchFamily="34" charset="0"/>
              </a:rPr>
              <a:t>EMAIL: lceja@toppenish.wednet.edu</a:t>
            </a:r>
          </a:p>
          <a:p>
            <a:pPr>
              <a:spcAft>
                <a:spcPts val="600"/>
              </a:spcAft>
            </a:pPr>
            <a:r>
              <a:rPr lang="en-US" dirty="0">
                <a:latin typeface="Bahnschrift SemiBold" panose="020B0502040204020203" pitchFamily="34" charset="0"/>
              </a:rPr>
              <a:t>OFFICE:  (509) 865-8322</a:t>
            </a:r>
          </a:p>
        </p:txBody>
      </p:sp>
      <p:pic>
        <p:nvPicPr>
          <p:cNvPr id="7" name="Picture 6">
            <a:extLst>
              <a:ext uri="{FF2B5EF4-FFF2-40B4-BE49-F238E27FC236}">
                <a16:creationId xmlns:a16="http://schemas.microsoft.com/office/drawing/2014/main" id="{295DF63C-E61C-4C2A-B759-4C04D4C8A1B0}"/>
              </a:ext>
            </a:extLst>
          </p:cNvPr>
          <p:cNvPicPr/>
          <p:nvPr/>
        </p:nvPicPr>
        <p:blipFill>
          <a:blip r:embed="rId4">
            <a:extLst>
              <a:ext uri="{28A0092B-C50C-407E-A947-70E740481C1C}">
                <a14:useLocalDpi xmlns:a14="http://schemas.microsoft.com/office/drawing/2010/main" val="0"/>
              </a:ext>
            </a:extLst>
          </a:blip>
          <a:stretch>
            <a:fillRect/>
          </a:stretch>
        </p:blipFill>
        <p:spPr>
          <a:xfrm>
            <a:off x="7648576" y="771525"/>
            <a:ext cx="3052762" cy="3357563"/>
          </a:xfrm>
          <a:prstGeom prst="rect">
            <a:avLst/>
          </a:prstGeom>
        </p:spPr>
      </p:pic>
      <p:pic>
        <p:nvPicPr>
          <p:cNvPr id="8" name="Picture 7">
            <a:extLst>
              <a:ext uri="{FF2B5EF4-FFF2-40B4-BE49-F238E27FC236}">
                <a16:creationId xmlns:a16="http://schemas.microsoft.com/office/drawing/2014/main" id="{C7AABD57-A985-4EC9-B8FF-69A6BD424CC3}"/>
              </a:ext>
            </a:extLst>
          </p:cNvPr>
          <p:cNvPicPr>
            <a:picLocks noChangeAspect="1"/>
          </p:cNvPicPr>
          <p:nvPr/>
        </p:nvPicPr>
        <p:blipFill>
          <a:blip r:embed="rId5"/>
          <a:stretch>
            <a:fillRect/>
          </a:stretch>
        </p:blipFill>
        <p:spPr>
          <a:xfrm>
            <a:off x="1490663" y="709366"/>
            <a:ext cx="3052762" cy="3524742"/>
          </a:xfrm>
          <a:prstGeom prst="rect">
            <a:avLst/>
          </a:prstGeom>
        </p:spPr>
      </p:pic>
    </p:spTree>
    <p:extLst>
      <p:ext uri="{BB962C8B-B14F-4D97-AF65-F5344CB8AC3E}">
        <p14:creationId xmlns:p14="http://schemas.microsoft.com/office/powerpoint/2010/main" val="1418573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267EFEC-717E-4BC1-A7D1-E91EDFDD5827}"/>
              </a:ext>
            </a:extLst>
          </p:cNvPr>
          <p:cNvSpPr>
            <a:spLocks noGrp="1"/>
          </p:cNvSpPr>
          <p:nvPr>
            <p:ph type="title"/>
          </p:nvPr>
        </p:nvSpPr>
        <p:spPr>
          <a:xfrm>
            <a:off x="893857" y="500062"/>
            <a:ext cx="4635313" cy="5676901"/>
          </a:xfrm>
        </p:spPr>
        <p:txBody>
          <a:bodyPr>
            <a:normAutofit fontScale="90000"/>
          </a:bodyPr>
          <a:lstStyle/>
          <a:p>
            <a:pPr>
              <a:lnSpc>
                <a:spcPct val="100000"/>
              </a:lnSpc>
            </a:pPr>
            <a:r>
              <a:rPr lang="en-US" b="1" dirty="0"/>
              <a:t>Ida Nason Aronica was an influential Kittitas Band tribal elder and the  great-granddaughter of Chief Owhi. </a:t>
            </a:r>
            <a:br>
              <a:rPr lang="en-US" b="1" dirty="0"/>
            </a:br>
            <a:r>
              <a:rPr lang="en-US" b="1" dirty="0"/>
              <a:t>               </a:t>
            </a:r>
            <a:r>
              <a:rPr lang="en-US" sz="2000" dirty="0">
                <a:hlinkClick r:id="rId2">
                  <a:extLst>
                    <a:ext uri="{A12FA001-AC4F-418D-AE19-62706E023703}">
                      <ahyp:hlinkClr xmlns:ahyp="http://schemas.microsoft.com/office/drawing/2018/hyperlinkcolor" val="tx"/>
                    </a:ext>
                  </a:extLst>
                </a:hlinkClick>
              </a:rPr>
              <a:t>Ida Nason Aronica Elementary</a:t>
            </a:r>
            <a:br>
              <a:rPr lang="en-US" dirty="0"/>
            </a:br>
            <a:endParaRPr lang="en-US" dirty="0"/>
          </a:p>
        </p:txBody>
      </p:sp>
      <p:pic>
        <p:nvPicPr>
          <p:cNvPr id="7" name="Picture 6">
            <a:extLst>
              <a:ext uri="{FF2B5EF4-FFF2-40B4-BE49-F238E27FC236}">
                <a16:creationId xmlns:a16="http://schemas.microsoft.com/office/drawing/2014/main" id="{6A98ADA0-0BA8-4EC5-947F-62DC93F19D9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76657"/>
          <a:stretch/>
        </p:blipFill>
        <p:spPr>
          <a:xfrm rot="16200000">
            <a:off x="-3155949" y="3155949"/>
            <a:ext cx="6858000" cy="546101"/>
          </a:xfrm>
          <a:prstGeom prst="rect">
            <a:avLst/>
          </a:prstGeom>
        </p:spPr>
      </p:pic>
      <p:pic>
        <p:nvPicPr>
          <p:cNvPr id="8" name="Picture 7">
            <a:extLst>
              <a:ext uri="{FF2B5EF4-FFF2-40B4-BE49-F238E27FC236}">
                <a16:creationId xmlns:a16="http://schemas.microsoft.com/office/drawing/2014/main" id="{6097D33E-D8D0-4052-A971-3CA4F214550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76657"/>
          <a:stretch/>
        </p:blipFill>
        <p:spPr>
          <a:xfrm rot="5400000">
            <a:off x="8493126" y="3155948"/>
            <a:ext cx="6858000" cy="546101"/>
          </a:xfrm>
          <a:prstGeom prst="rect">
            <a:avLst/>
          </a:prstGeom>
        </p:spPr>
      </p:pic>
      <p:pic>
        <p:nvPicPr>
          <p:cNvPr id="12" name="Content Placeholder 9">
            <a:extLst>
              <a:ext uri="{FF2B5EF4-FFF2-40B4-BE49-F238E27FC236}">
                <a16:creationId xmlns:a16="http://schemas.microsoft.com/office/drawing/2014/main" id="{C7773AF4-799F-4CA9-94B7-E173E6009E00}"/>
              </a:ext>
            </a:extLst>
          </p:cNvPr>
          <p:cNvPicPr>
            <a:picLocks noGrp="1" noChangeAspect="1"/>
          </p:cNvPicPr>
          <p:nvPr>
            <p:ph sz="half" idx="2"/>
          </p:nvPr>
        </p:nvPicPr>
        <p:blipFill>
          <a:blip r:embed="rId5"/>
          <a:stretch>
            <a:fillRect/>
          </a:stretch>
        </p:blipFill>
        <p:spPr>
          <a:xfrm>
            <a:off x="5824445" y="500061"/>
            <a:ext cx="5529355" cy="58066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11137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514991-2B9F-489E-8C0A-2410CAD0D835}"/>
              </a:ext>
            </a:extLst>
          </p:cNvPr>
          <p:cNvSpPr>
            <a:spLocks noGrp="1"/>
          </p:cNvSpPr>
          <p:nvPr>
            <p:ph type="title"/>
          </p:nvPr>
        </p:nvSpPr>
        <p:spPr>
          <a:xfrm>
            <a:off x="838200" y="709047"/>
            <a:ext cx="10515600" cy="981641"/>
          </a:xfrm>
        </p:spPr>
        <p:txBody>
          <a:bodyPr/>
          <a:lstStyle/>
          <a:p>
            <a:pPr algn="ctr"/>
            <a:r>
              <a:rPr lang="en-US" dirty="0">
                <a:latin typeface="Berlin Sans FB Demi" panose="020E0802020502020306" pitchFamily="34" charset="0"/>
              </a:rPr>
              <a:t>PURPOSE  AND LEARNING OBJECTIVES</a:t>
            </a:r>
          </a:p>
        </p:txBody>
      </p:sp>
      <p:sp>
        <p:nvSpPr>
          <p:cNvPr id="7" name="Content Placeholder 6">
            <a:extLst>
              <a:ext uri="{FF2B5EF4-FFF2-40B4-BE49-F238E27FC236}">
                <a16:creationId xmlns:a16="http://schemas.microsoft.com/office/drawing/2014/main" id="{D4F3DAC4-4AA9-4002-9890-3BFD907A7579}"/>
              </a:ext>
            </a:extLst>
          </p:cNvPr>
          <p:cNvSpPr>
            <a:spLocks noGrp="1"/>
          </p:cNvSpPr>
          <p:nvPr>
            <p:ph sz="half" idx="1"/>
          </p:nvPr>
        </p:nvSpPr>
        <p:spPr>
          <a:xfrm>
            <a:off x="597976" y="1821749"/>
            <a:ext cx="5181600" cy="3999451"/>
          </a:xfrm>
        </p:spPr>
        <p:txBody>
          <a:bodyPr>
            <a:normAutofit fontScale="85000" lnSpcReduction="10000"/>
          </a:bodyPr>
          <a:lstStyle/>
          <a:p>
            <a:pPr marL="0" indent="0">
              <a:buNone/>
            </a:pPr>
            <a:r>
              <a:rPr lang="en-US" dirty="0"/>
              <a:t>Provide an effective Tribal Consultation model between LEAS and Tribes.  This model upholds the objectives and guidelines under the Indian Policies and Procedures (IPP) in the Impact Aid application.  Participants will receive a template on the pathway to ensure meaningful opportunities to provide input, feedback, and recommendations on education policies, programs, and services that impact the success of American Indian/Alaska Native (AI/AN) students.</a:t>
            </a:r>
          </a:p>
        </p:txBody>
      </p:sp>
      <p:sp>
        <p:nvSpPr>
          <p:cNvPr id="8" name="Content Placeholder 7">
            <a:extLst>
              <a:ext uri="{FF2B5EF4-FFF2-40B4-BE49-F238E27FC236}">
                <a16:creationId xmlns:a16="http://schemas.microsoft.com/office/drawing/2014/main" id="{BAB64D83-366F-486D-AF34-1A0F6910DEBA}"/>
              </a:ext>
            </a:extLst>
          </p:cNvPr>
          <p:cNvSpPr>
            <a:spLocks noGrp="1"/>
          </p:cNvSpPr>
          <p:nvPr>
            <p:ph sz="half" idx="2"/>
          </p:nvPr>
        </p:nvSpPr>
        <p:spPr>
          <a:xfrm>
            <a:off x="5978470" y="1853634"/>
            <a:ext cx="5827363" cy="3999452"/>
          </a:xfrm>
        </p:spPr>
        <p:txBody>
          <a:bodyPr>
            <a:normAutofit fontScale="85000" lnSpcReduction="10000"/>
          </a:bodyPr>
          <a:lstStyle/>
          <a:p>
            <a:r>
              <a:rPr lang="en-US" dirty="0"/>
              <a:t>Demographics and Facts</a:t>
            </a:r>
          </a:p>
          <a:p>
            <a:r>
              <a:rPr lang="en-US" dirty="0"/>
              <a:t>Brief History of Indian Policies and Procedures (IPPS) and how TSD was meeting the expectations</a:t>
            </a:r>
          </a:p>
          <a:p>
            <a:r>
              <a:rPr lang="en-US" dirty="0"/>
              <a:t>Tribal Consultation Example</a:t>
            </a:r>
          </a:p>
          <a:p>
            <a:r>
              <a:rPr lang="en-US" dirty="0"/>
              <a:t>Buy-in and ability to collaborate voices, perspectives, resources, and breakdown stereotypes and build up relationship trust.</a:t>
            </a:r>
          </a:p>
          <a:p>
            <a:r>
              <a:rPr lang="en-US" dirty="0"/>
              <a:t>Positive District-wide Outcomes</a:t>
            </a:r>
          </a:p>
          <a:p>
            <a:endParaRPr lang="en-US" dirty="0"/>
          </a:p>
          <a:p>
            <a:endParaRPr lang="en-US" dirty="0"/>
          </a:p>
          <a:p>
            <a:endParaRPr lang="en-US" dirty="0"/>
          </a:p>
        </p:txBody>
      </p:sp>
      <p:pic>
        <p:nvPicPr>
          <p:cNvPr id="4" name="Picture 3">
            <a:extLst>
              <a:ext uri="{FF2B5EF4-FFF2-40B4-BE49-F238E27FC236}">
                <a16:creationId xmlns:a16="http://schemas.microsoft.com/office/drawing/2014/main" id="{9F99BED7-8CA0-450C-A62C-E8D9AFC6833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76657"/>
          <a:stretch/>
        </p:blipFill>
        <p:spPr>
          <a:xfrm>
            <a:off x="0" y="0"/>
            <a:ext cx="12192000" cy="546101"/>
          </a:xfrm>
          <a:prstGeom prst="rect">
            <a:avLst/>
          </a:prstGeom>
        </p:spPr>
      </p:pic>
      <p:pic>
        <p:nvPicPr>
          <p:cNvPr id="5" name="Picture 4">
            <a:extLst>
              <a:ext uri="{FF2B5EF4-FFF2-40B4-BE49-F238E27FC236}">
                <a16:creationId xmlns:a16="http://schemas.microsoft.com/office/drawing/2014/main" id="{CA70CF3B-B6C3-4FC3-AEE4-CDB2EE16244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76657"/>
          <a:stretch/>
        </p:blipFill>
        <p:spPr>
          <a:xfrm rot="10800000">
            <a:off x="0" y="6311899"/>
            <a:ext cx="12192000" cy="546100"/>
          </a:xfrm>
          <a:prstGeom prst="rect">
            <a:avLst/>
          </a:prstGeom>
        </p:spPr>
      </p:pic>
    </p:spTree>
    <p:extLst>
      <p:ext uri="{BB962C8B-B14F-4D97-AF65-F5344CB8AC3E}">
        <p14:creationId xmlns:p14="http://schemas.microsoft.com/office/powerpoint/2010/main" val="3269096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D13F4E-FFDD-4CA4-A9FF-D63053507BF0}"/>
              </a:ext>
            </a:extLst>
          </p:cNvPr>
          <p:cNvSpPr>
            <a:spLocks noGrp="1"/>
          </p:cNvSpPr>
          <p:nvPr>
            <p:ph type="title"/>
          </p:nvPr>
        </p:nvSpPr>
        <p:spPr>
          <a:xfrm>
            <a:off x="561814" y="588316"/>
            <a:ext cx="3426120" cy="1239864"/>
          </a:xfrm>
        </p:spPr>
        <p:txBody>
          <a:bodyPr>
            <a:normAutofit fontScale="90000"/>
          </a:bodyPr>
          <a:lstStyle/>
          <a:p>
            <a:pPr algn="ctr"/>
            <a:r>
              <a:rPr lang="en-US" dirty="0"/>
              <a:t>Facts about the Toppenish School District</a:t>
            </a:r>
          </a:p>
        </p:txBody>
      </p:sp>
      <p:sp>
        <p:nvSpPr>
          <p:cNvPr id="6" name="Text Placeholder 5">
            <a:extLst>
              <a:ext uri="{FF2B5EF4-FFF2-40B4-BE49-F238E27FC236}">
                <a16:creationId xmlns:a16="http://schemas.microsoft.com/office/drawing/2014/main" id="{D071621B-D346-4D49-8AFD-2509418C1C75}"/>
              </a:ext>
            </a:extLst>
          </p:cNvPr>
          <p:cNvSpPr>
            <a:spLocks noGrp="1"/>
          </p:cNvSpPr>
          <p:nvPr>
            <p:ph type="body" sz="half" idx="2"/>
          </p:nvPr>
        </p:nvSpPr>
        <p:spPr>
          <a:xfrm>
            <a:off x="270144" y="1828180"/>
            <a:ext cx="4054958" cy="4259399"/>
          </a:xfrm>
        </p:spPr>
        <p:txBody>
          <a:bodyPr>
            <a:normAutofit fontScale="92500" lnSpcReduction="10000"/>
          </a:bodyPr>
          <a:lstStyle/>
          <a:p>
            <a:pPr lvl="0">
              <a:lnSpc>
                <a:spcPct val="120000"/>
              </a:lnSpc>
              <a:spcBef>
                <a:spcPts val="0"/>
              </a:spcBef>
              <a:buClr>
                <a:schemeClr val="dk1"/>
              </a:buClr>
              <a:buSzPts val="1100"/>
            </a:pPr>
            <a:r>
              <a:rPr lang="en-US" b="1" dirty="0">
                <a:solidFill>
                  <a:schemeClr val="dk1"/>
                </a:solidFill>
                <a:ea typeface="Calibri"/>
                <a:cs typeface="Calibri"/>
                <a:sym typeface="Calibri"/>
              </a:rPr>
              <a:t>4526</a:t>
            </a:r>
            <a:r>
              <a:rPr lang="en-US" dirty="0">
                <a:solidFill>
                  <a:schemeClr val="dk1"/>
                </a:solidFill>
                <a:ea typeface="Calibri"/>
                <a:cs typeface="Calibri"/>
                <a:sym typeface="Calibri"/>
              </a:rPr>
              <a:t> -Students enrolled</a:t>
            </a:r>
          </a:p>
          <a:p>
            <a:pPr lvl="0">
              <a:lnSpc>
                <a:spcPct val="120000"/>
              </a:lnSpc>
              <a:spcBef>
                <a:spcPts val="0"/>
              </a:spcBef>
              <a:buClr>
                <a:schemeClr val="dk1"/>
              </a:buClr>
              <a:buSzPts val="1100"/>
            </a:pPr>
            <a:r>
              <a:rPr lang="en-US" b="1" dirty="0">
                <a:solidFill>
                  <a:schemeClr val="dk1"/>
                </a:solidFill>
                <a:ea typeface="Calibri"/>
                <a:cs typeface="Calibri"/>
                <a:sym typeface="Calibri"/>
              </a:rPr>
              <a:t>     3466</a:t>
            </a:r>
            <a:r>
              <a:rPr lang="en-US" dirty="0">
                <a:solidFill>
                  <a:schemeClr val="dk1"/>
                </a:solidFill>
                <a:ea typeface="Calibri"/>
                <a:cs typeface="Calibri"/>
                <a:sym typeface="Calibri"/>
              </a:rPr>
              <a:t> -Onsite</a:t>
            </a:r>
          </a:p>
          <a:p>
            <a:pPr lvl="0">
              <a:lnSpc>
                <a:spcPct val="120000"/>
              </a:lnSpc>
              <a:spcBef>
                <a:spcPts val="0"/>
              </a:spcBef>
              <a:buClr>
                <a:schemeClr val="dk1"/>
              </a:buClr>
              <a:buSzPts val="1100"/>
            </a:pPr>
            <a:r>
              <a:rPr lang="en-US" dirty="0">
                <a:solidFill>
                  <a:schemeClr val="dk1"/>
                </a:solidFill>
                <a:ea typeface="Calibri"/>
                <a:cs typeface="Calibri"/>
                <a:sym typeface="Calibri"/>
              </a:rPr>
              <a:t>            1060-Alternative Learning Students</a:t>
            </a:r>
          </a:p>
          <a:p>
            <a:pPr lvl="0">
              <a:lnSpc>
                <a:spcPct val="120000"/>
              </a:lnSpc>
              <a:spcBef>
                <a:spcPts val="0"/>
              </a:spcBef>
              <a:buClr>
                <a:schemeClr val="dk1"/>
              </a:buClr>
              <a:buSzPts val="1100"/>
            </a:pPr>
            <a:r>
              <a:rPr lang="en-US" dirty="0">
                <a:solidFill>
                  <a:schemeClr val="dk1"/>
                </a:solidFill>
                <a:ea typeface="Calibri"/>
                <a:cs typeface="Calibri"/>
                <a:sym typeface="Calibri"/>
              </a:rPr>
              <a:t>                 202- Pre School</a:t>
            </a:r>
          </a:p>
          <a:p>
            <a:pPr lvl="0">
              <a:lnSpc>
                <a:spcPct val="120000"/>
              </a:lnSpc>
              <a:spcBef>
                <a:spcPts val="0"/>
              </a:spcBef>
              <a:buClr>
                <a:schemeClr val="dk1"/>
              </a:buClr>
              <a:buSzPts val="1100"/>
            </a:pPr>
            <a:r>
              <a:rPr lang="en-US" b="1" dirty="0">
                <a:solidFill>
                  <a:schemeClr val="dk1"/>
                </a:solidFill>
                <a:ea typeface="Calibri"/>
                <a:cs typeface="Calibri"/>
                <a:sym typeface="Calibri"/>
              </a:rPr>
              <a:t>          660</a:t>
            </a:r>
            <a:r>
              <a:rPr lang="en-US" dirty="0">
                <a:solidFill>
                  <a:schemeClr val="dk1"/>
                </a:solidFill>
                <a:ea typeface="Calibri"/>
                <a:cs typeface="Calibri"/>
                <a:sym typeface="Calibri"/>
              </a:rPr>
              <a:t> -Migrant Students </a:t>
            </a:r>
          </a:p>
          <a:p>
            <a:pPr lvl="0">
              <a:lnSpc>
                <a:spcPct val="120000"/>
              </a:lnSpc>
              <a:spcBef>
                <a:spcPts val="0"/>
              </a:spcBef>
              <a:buClr>
                <a:schemeClr val="dk1"/>
              </a:buClr>
              <a:buSzPts val="1100"/>
            </a:pPr>
            <a:r>
              <a:rPr lang="en-US" sz="1400" dirty="0">
                <a:solidFill>
                  <a:schemeClr val="dk1"/>
                </a:solidFill>
                <a:ea typeface="Calibri"/>
                <a:cs typeface="Calibri"/>
                <a:sym typeface="Calibri"/>
              </a:rPr>
              <a:t>                   </a:t>
            </a:r>
            <a:r>
              <a:rPr lang="en-US" sz="1400" b="1" dirty="0">
                <a:solidFill>
                  <a:srgbClr val="FF0000"/>
                </a:solidFill>
                <a:ea typeface="Calibri"/>
                <a:cs typeface="Calibri"/>
                <a:sym typeface="Calibri"/>
              </a:rPr>
              <a:t>*</a:t>
            </a:r>
            <a:r>
              <a:rPr lang="en-US" sz="1400" i="1" dirty="0">
                <a:solidFill>
                  <a:schemeClr val="dk1"/>
                </a:solidFill>
                <a:ea typeface="Calibri"/>
                <a:cs typeface="Calibri"/>
                <a:sym typeface="Calibri"/>
              </a:rPr>
              <a:t>112-AI/AN Migrant Students (16.9%)</a:t>
            </a:r>
          </a:p>
          <a:p>
            <a:pPr lvl="0">
              <a:lnSpc>
                <a:spcPct val="120000"/>
              </a:lnSpc>
              <a:spcBef>
                <a:spcPts val="0"/>
              </a:spcBef>
            </a:pPr>
            <a:r>
              <a:rPr lang="en-US" b="1" dirty="0">
                <a:solidFill>
                  <a:schemeClr val="dk1"/>
                </a:solidFill>
                <a:ea typeface="Calibri"/>
                <a:cs typeface="Calibri"/>
                <a:sym typeface="Calibri"/>
              </a:rPr>
              <a:t>   	   524 –Special Services </a:t>
            </a:r>
          </a:p>
          <a:p>
            <a:pPr lvl="0">
              <a:lnSpc>
                <a:spcPct val="120000"/>
              </a:lnSpc>
              <a:spcBef>
                <a:spcPts val="0"/>
              </a:spcBef>
            </a:pPr>
            <a:endParaRPr lang="en-US" b="1" dirty="0">
              <a:solidFill>
                <a:schemeClr val="dk1"/>
              </a:solidFill>
              <a:ea typeface="Calibri"/>
              <a:cs typeface="Calibri"/>
              <a:sym typeface="Calibri"/>
            </a:endParaRPr>
          </a:p>
          <a:p>
            <a:pPr lvl="0">
              <a:spcBef>
                <a:spcPts val="0"/>
              </a:spcBef>
            </a:pPr>
            <a:r>
              <a:rPr lang="en-US" b="1" dirty="0">
                <a:solidFill>
                  <a:schemeClr val="dk1"/>
                </a:solidFill>
                <a:ea typeface="Calibri"/>
                <a:cs typeface="Calibri"/>
                <a:sym typeface="Calibri"/>
              </a:rPr>
              <a:t>                                         </a:t>
            </a:r>
            <a:r>
              <a:rPr lang="en-US" sz="1900" b="1" dirty="0">
                <a:solidFill>
                  <a:srgbClr val="FF0000"/>
                </a:solidFill>
                <a:ea typeface="Calibri"/>
                <a:cs typeface="Calibri"/>
                <a:sym typeface="Calibri"/>
              </a:rPr>
              <a:t>625 – AI/AN = 14.6%</a:t>
            </a:r>
          </a:p>
          <a:p>
            <a:pPr lvl="0">
              <a:buClr>
                <a:schemeClr val="dk1"/>
              </a:buClr>
              <a:buSzPts val="1100"/>
            </a:pPr>
            <a:r>
              <a:rPr lang="en-US" sz="2000" b="1" dirty="0">
                <a:solidFill>
                  <a:schemeClr val="dk1"/>
                </a:solidFill>
                <a:ea typeface="Calibri"/>
                <a:cs typeface="Calibri"/>
                <a:sym typeface="Calibri"/>
              </a:rPr>
              <a:t>8 School buildings</a:t>
            </a:r>
          </a:p>
          <a:p>
            <a:pPr marL="12700" lvl="0">
              <a:spcBef>
                <a:spcPts val="500"/>
              </a:spcBef>
              <a:buClr>
                <a:schemeClr val="dk1"/>
              </a:buClr>
              <a:buSzPts val="1100"/>
            </a:pPr>
            <a:r>
              <a:rPr lang="en-US" dirty="0">
                <a:solidFill>
                  <a:schemeClr val="dk1"/>
                </a:solidFill>
              </a:rPr>
              <a:t>•</a:t>
            </a:r>
            <a:r>
              <a:rPr lang="en-US" dirty="0">
                <a:solidFill>
                  <a:schemeClr val="dk1"/>
                </a:solidFill>
                <a:ea typeface="Calibri"/>
                <a:cs typeface="Calibri"/>
                <a:sym typeface="Calibri"/>
              </a:rPr>
              <a:t>Preschool</a:t>
            </a:r>
          </a:p>
          <a:p>
            <a:pPr marL="12700" lvl="0">
              <a:spcBef>
                <a:spcPts val="500"/>
              </a:spcBef>
              <a:buClr>
                <a:schemeClr val="dk1"/>
              </a:buClr>
              <a:buSzPts val="1100"/>
            </a:pPr>
            <a:r>
              <a:rPr lang="en-US" dirty="0">
                <a:solidFill>
                  <a:schemeClr val="dk1"/>
                </a:solidFill>
              </a:rPr>
              <a:t>•</a:t>
            </a:r>
            <a:r>
              <a:rPr lang="en-US" dirty="0">
                <a:solidFill>
                  <a:schemeClr val="dk1"/>
                </a:solidFill>
                <a:ea typeface="Calibri"/>
                <a:cs typeface="Calibri"/>
                <a:sym typeface="Calibri"/>
              </a:rPr>
              <a:t>4 Elementary Schools (K-5)</a:t>
            </a:r>
          </a:p>
          <a:p>
            <a:pPr marL="12700" lvl="0">
              <a:spcBef>
                <a:spcPts val="500"/>
              </a:spcBef>
              <a:buClr>
                <a:schemeClr val="dk1"/>
              </a:buClr>
              <a:buSzPts val="1100"/>
            </a:pPr>
            <a:r>
              <a:rPr lang="en-US" dirty="0">
                <a:solidFill>
                  <a:schemeClr val="dk1"/>
                </a:solidFill>
              </a:rPr>
              <a:t>•</a:t>
            </a:r>
            <a:r>
              <a:rPr lang="en-US" dirty="0">
                <a:solidFill>
                  <a:schemeClr val="dk1"/>
                </a:solidFill>
                <a:ea typeface="Calibri"/>
                <a:cs typeface="Calibri"/>
                <a:sym typeface="Calibri"/>
              </a:rPr>
              <a:t>1 Middle School (6-8)</a:t>
            </a:r>
          </a:p>
          <a:p>
            <a:pPr marL="12700" lvl="0">
              <a:spcBef>
                <a:spcPts val="500"/>
              </a:spcBef>
              <a:buClr>
                <a:schemeClr val="dk1"/>
              </a:buClr>
              <a:buSzPts val="1100"/>
            </a:pPr>
            <a:r>
              <a:rPr lang="en-US" dirty="0">
                <a:solidFill>
                  <a:schemeClr val="dk1"/>
                </a:solidFill>
              </a:rPr>
              <a:t>•</a:t>
            </a:r>
            <a:r>
              <a:rPr lang="en-US" dirty="0">
                <a:solidFill>
                  <a:schemeClr val="dk1"/>
                </a:solidFill>
                <a:ea typeface="Calibri"/>
                <a:cs typeface="Calibri"/>
                <a:sym typeface="Calibri"/>
              </a:rPr>
              <a:t>1 High School (9-12)</a:t>
            </a:r>
          </a:p>
          <a:p>
            <a:pPr marL="12700" lvl="0">
              <a:spcBef>
                <a:spcPts val="500"/>
              </a:spcBef>
              <a:buClr>
                <a:schemeClr val="dk1"/>
              </a:buClr>
              <a:buSzPts val="1100"/>
            </a:pPr>
            <a:r>
              <a:rPr lang="en-US" dirty="0">
                <a:solidFill>
                  <a:schemeClr val="dk1"/>
                </a:solidFill>
              </a:rPr>
              <a:t>•</a:t>
            </a:r>
            <a:r>
              <a:rPr lang="en-US" dirty="0">
                <a:solidFill>
                  <a:schemeClr val="dk1"/>
                </a:solidFill>
                <a:ea typeface="Calibri"/>
                <a:cs typeface="Calibri"/>
                <a:sym typeface="Calibri"/>
              </a:rPr>
              <a:t>CATS (9-12)</a:t>
            </a:r>
          </a:p>
          <a:p>
            <a:pPr marL="12700" lvl="0">
              <a:spcBef>
                <a:spcPts val="500"/>
              </a:spcBef>
              <a:buClr>
                <a:schemeClr val="dk1"/>
              </a:buClr>
              <a:buSzPts val="1100"/>
            </a:pPr>
            <a:r>
              <a:rPr lang="en-US" b="1" dirty="0">
                <a:solidFill>
                  <a:srgbClr val="FF0000"/>
                </a:solidFill>
                <a:ea typeface="Calibri"/>
                <a:cs typeface="Calibri"/>
                <a:sym typeface="Calibri"/>
              </a:rPr>
              <a:t>   * </a:t>
            </a:r>
            <a:r>
              <a:rPr lang="en-US" i="1" dirty="0">
                <a:solidFill>
                  <a:schemeClr val="dk1"/>
                </a:solidFill>
                <a:ea typeface="Calibri"/>
                <a:cs typeface="Calibri"/>
                <a:sym typeface="Calibri"/>
              </a:rPr>
              <a:t>Cats Online (6-12) </a:t>
            </a:r>
          </a:p>
          <a:p>
            <a:pPr lvl="0">
              <a:spcBef>
                <a:spcPts val="0"/>
              </a:spcBef>
            </a:pPr>
            <a:endParaRPr lang="en-US" dirty="0"/>
          </a:p>
        </p:txBody>
      </p:sp>
      <p:pic>
        <p:nvPicPr>
          <p:cNvPr id="7" name="Picture 6">
            <a:extLst>
              <a:ext uri="{FF2B5EF4-FFF2-40B4-BE49-F238E27FC236}">
                <a16:creationId xmlns:a16="http://schemas.microsoft.com/office/drawing/2014/main" id="{1ED5FA71-7B0A-4DC6-9A75-E40022FC671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76657"/>
          <a:stretch/>
        </p:blipFill>
        <p:spPr>
          <a:xfrm>
            <a:off x="0" y="1"/>
            <a:ext cx="12192000" cy="526942"/>
          </a:xfrm>
          <a:prstGeom prst="rect">
            <a:avLst/>
          </a:prstGeom>
        </p:spPr>
      </p:pic>
      <p:pic>
        <p:nvPicPr>
          <p:cNvPr id="8" name="Picture 7">
            <a:extLst>
              <a:ext uri="{FF2B5EF4-FFF2-40B4-BE49-F238E27FC236}">
                <a16:creationId xmlns:a16="http://schemas.microsoft.com/office/drawing/2014/main" id="{3EBB9FC7-AB9C-4256-BBDE-0963E7E3552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76657"/>
          <a:stretch/>
        </p:blipFill>
        <p:spPr>
          <a:xfrm rot="10800000">
            <a:off x="0" y="6331055"/>
            <a:ext cx="12192000" cy="526944"/>
          </a:xfrm>
          <a:prstGeom prst="rect">
            <a:avLst/>
          </a:prstGeom>
        </p:spPr>
      </p:pic>
      <p:pic>
        <p:nvPicPr>
          <p:cNvPr id="9" name="Picture 8">
            <a:extLst>
              <a:ext uri="{FF2B5EF4-FFF2-40B4-BE49-F238E27FC236}">
                <a16:creationId xmlns:a16="http://schemas.microsoft.com/office/drawing/2014/main" id="{0F1A4877-6C14-46C2-BC07-C7C13C4F2F7A}"/>
              </a:ext>
            </a:extLst>
          </p:cNvPr>
          <p:cNvPicPr>
            <a:picLocks noChangeAspect="1"/>
          </p:cNvPicPr>
          <p:nvPr/>
        </p:nvPicPr>
        <p:blipFill rotWithShape="1">
          <a:blip r:embed="rId5"/>
          <a:srcRect l="1233" t="2453" r="2578" b="3480"/>
          <a:stretch/>
        </p:blipFill>
        <p:spPr>
          <a:xfrm>
            <a:off x="5986220" y="698529"/>
            <a:ext cx="5769244" cy="34046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0DB5BC0E-63D3-4374-BF08-B7EA7712004B}"/>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4021811" y="1889554"/>
            <a:ext cx="1590727" cy="1651810"/>
          </a:xfrm>
          <a:prstGeom prst="rect">
            <a:avLst/>
          </a:prstGeom>
        </p:spPr>
      </p:pic>
      <p:cxnSp>
        <p:nvCxnSpPr>
          <p:cNvPr id="11" name="Straight Connector 10">
            <a:extLst>
              <a:ext uri="{FF2B5EF4-FFF2-40B4-BE49-F238E27FC236}">
                <a16:creationId xmlns:a16="http://schemas.microsoft.com/office/drawing/2014/main" id="{1B8B6550-EC18-449F-B649-A43AE16535B2}"/>
              </a:ext>
            </a:extLst>
          </p:cNvPr>
          <p:cNvCxnSpPr>
            <a:cxnSpLocks/>
          </p:cNvCxnSpPr>
          <p:nvPr/>
        </p:nvCxnSpPr>
        <p:spPr>
          <a:xfrm>
            <a:off x="5575516" y="2561093"/>
            <a:ext cx="3181026" cy="829161"/>
          </a:xfrm>
          <a:prstGeom prst="line">
            <a:avLst/>
          </a:prstGeom>
          <a:ln w="28575">
            <a:solidFill>
              <a:srgbClr val="C00000"/>
            </a:solidFill>
          </a:ln>
        </p:spPr>
        <p:style>
          <a:lnRef idx="1">
            <a:schemeClr val="dk1"/>
          </a:lnRef>
          <a:fillRef idx="0">
            <a:schemeClr val="dk1"/>
          </a:fillRef>
          <a:effectRef idx="0">
            <a:schemeClr val="dk1"/>
          </a:effectRef>
          <a:fontRef idx="minor">
            <a:schemeClr val="tx1"/>
          </a:fontRef>
        </p:style>
      </p:cxnSp>
      <p:pic>
        <p:nvPicPr>
          <p:cNvPr id="16" name="Picture 15">
            <a:extLst>
              <a:ext uri="{FF2B5EF4-FFF2-40B4-BE49-F238E27FC236}">
                <a16:creationId xmlns:a16="http://schemas.microsoft.com/office/drawing/2014/main" id="{41931B09-2912-4528-BF04-A9B444F5993A}"/>
              </a:ext>
            </a:extLst>
          </p:cNvPr>
          <p:cNvPicPr/>
          <p:nvPr/>
        </p:nvPicPr>
        <p:blipFill rotWithShape="1">
          <a:blip r:embed="rId7"/>
          <a:srcRect l="1701" t="5891" r="2577" b="4627"/>
          <a:stretch/>
        </p:blipFill>
        <p:spPr bwMode="auto">
          <a:xfrm>
            <a:off x="4990454" y="1296540"/>
            <a:ext cx="6458919" cy="40401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960043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8" end="8"/>
                                            </p:txEl>
                                          </p:spTgt>
                                        </p:tgtEl>
                                        <p:attrNameLst>
                                          <p:attrName>style.visibility</p:attrName>
                                        </p:attrNameLst>
                                      </p:cBhvr>
                                      <p:to>
                                        <p:strVal val="visible"/>
                                      </p:to>
                                    </p:set>
                                    <p:anim calcmode="lin" valueType="num">
                                      <p:cBhvr additive="base">
                                        <p:cTn id="7"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62DC47-8DA2-4524-B1C7-7F3B91F2F44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76657"/>
          <a:stretch/>
        </p:blipFill>
        <p:spPr>
          <a:xfrm>
            <a:off x="0" y="1"/>
            <a:ext cx="12192000" cy="526942"/>
          </a:xfrm>
          <a:prstGeom prst="rect">
            <a:avLst/>
          </a:prstGeom>
        </p:spPr>
      </p:pic>
      <p:pic>
        <p:nvPicPr>
          <p:cNvPr id="6" name="Picture 5">
            <a:extLst>
              <a:ext uri="{FF2B5EF4-FFF2-40B4-BE49-F238E27FC236}">
                <a16:creationId xmlns:a16="http://schemas.microsoft.com/office/drawing/2014/main" id="{45AFDECC-7442-474E-A70B-563EEC5FD50A}"/>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rcRect t="76657"/>
          <a:stretch/>
        </p:blipFill>
        <p:spPr>
          <a:xfrm rot="10800000">
            <a:off x="0" y="6311899"/>
            <a:ext cx="12192000" cy="546100"/>
          </a:xfrm>
          <a:prstGeom prst="rect">
            <a:avLst/>
          </a:prstGeom>
        </p:spPr>
      </p:pic>
      <p:sp>
        <p:nvSpPr>
          <p:cNvPr id="2" name="Title 1">
            <a:extLst>
              <a:ext uri="{FF2B5EF4-FFF2-40B4-BE49-F238E27FC236}">
                <a16:creationId xmlns:a16="http://schemas.microsoft.com/office/drawing/2014/main" id="{D8BD8636-2762-4EB4-ACA8-4A02C4F7C345}"/>
              </a:ext>
            </a:extLst>
          </p:cNvPr>
          <p:cNvSpPr>
            <a:spLocks noGrp="1"/>
          </p:cNvSpPr>
          <p:nvPr>
            <p:ph type="title"/>
          </p:nvPr>
        </p:nvSpPr>
        <p:spPr>
          <a:xfrm>
            <a:off x="409575" y="2437807"/>
            <a:ext cx="4262438" cy="1325563"/>
          </a:xfrm>
        </p:spPr>
        <p:txBody>
          <a:bodyPr>
            <a:normAutofit fontScale="90000"/>
          </a:bodyPr>
          <a:lstStyle/>
          <a:p>
            <a:r>
              <a:rPr lang="en-US" dirty="0">
                <a:latin typeface="Berlin Sans FB" panose="020E0602020502020306" pitchFamily="34" charset="0"/>
              </a:rPr>
              <a:t>Indian Policies and Procedures (IPPs)</a:t>
            </a:r>
            <a:r>
              <a:rPr lang="en-US" dirty="0">
                <a:solidFill>
                  <a:srgbClr val="C00000"/>
                </a:solidFill>
                <a:latin typeface="Berlin Sans FB" panose="020E0602020502020306" pitchFamily="34" charset="0"/>
              </a:rPr>
              <a:t> ARE forms of upholding a Land and Peoples Acknowledgement.</a:t>
            </a:r>
            <a:br>
              <a:rPr lang="en-US" dirty="0">
                <a:solidFill>
                  <a:srgbClr val="C00000"/>
                </a:solidFill>
                <a:latin typeface="Berlin Sans FB" panose="020E0602020502020306" pitchFamily="34" charset="0"/>
              </a:rPr>
            </a:br>
            <a:endParaRPr lang="en-US" dirty="0"/>
          </a:p>
        </p:txBody>
      </p:sp>
      <p:pic>
        <p:nvPicPr>
          <p:cNvPr id="3" name="Picture 2">
            <a:extLst>
              <a:ext uri="{FF2B5EF4-FFF2-40B4-BE49-F238E27FC236}">
                <a16:creationId xmlns:a16="http://schemas.microsoft.com/office/drawing/2014/main" id="{E6143E91-72A0-4F7F-B997-49A0F34B7B59}"/>
              </a:ext>
            </a:extLst>
          </p:cNvPr>
          <p:cNvPicPr>
            <a:picLocks noChangeAspect="1"/>
          </p:cNvPicPr>
          <p:nvPr/>
        </p:nvPicPr>
        <p:blipFill rotWithShape="1">
          <a:blip r:embed="rId4"/>
          <a:srcRect l="3967" r="5231"/>
          <a:stretch/>
        </p:blipFill>
        <p:spPr>
          <a:xfrm>
            <a:off x="4810124" y="696672"/>
            <a:ext cx="6972301" cy="5464655"/>
          </a:xfrm>
          <a:prstGeom prst="rect">
            <a:avLst/>
          </a:prstGeom>
        </p:spPr>
      </p:pic>
    </p:spTree>
    <p:extLst>
      <p:ext uri="{BB962C8B-B14F-4D97-AF65-F5344CB8AC3E}">
        <p14:creationId xmlns:p14="http://schemas.microsoft.com/office/powerpoint/2010/main" val="154093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FFA4B1-C6A1-4BCC-9884-1BB61E09BFB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76657"/>
          <a:stretch/>
        </p:blipFill>
        <p:spPr>
          <a:xfrm>
            <a:off x="0" y="0"/>
            <a:ext cx="12192000" cy="546101"/>
          </a:xfrm>
          <a:prstGeom prst="rect">
            <a:avLst/>
          </a:prstGeom>
        </p:spPr>
      </p:pic>
      <p:pic>
        <p:nvPicPr>
          <p:cNvPr id="6" name="Picture 5">
            <a:extLst>
              <a:ext uri="{FF2B5EF4-FFF2-40B4-BE49-F238E27FC236}">
                <a16:creationId xmlns:a16="http://schemas.microsoft.com/office/drawing/2014/main" id="{1B19EE7D-7953-4A09-AA14-8D7264C27CE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t="76657"/>
          <a:stretch/>
        </p:blipFill>
        <p:spPr>
          <a:xfrm rot="10800000">
            <a:off x="0" y="6331055"/>
            <a:ext cx="12192000" cy="526944"/>
          </a:xfrm>
          <a:prstGeom prst="rect">
            <a:avLst/>
          </a:prstGeom>
        </p:spPr>
      </p:pic>
      <p:sp>
        <p:nvSpPr>
          <p:cNvPr id="7" name="Title 6">
            <a:extLst>
              <a:ext uri="{FF2B5EF4-FFF2-40B4-BE49-F238E27FC236}">
                <a16:creationId xmlns:a16="http://schemas.microsoft.com/office/drawing/2014/main" id="{E95876D6-DC72-4892-88C7-ACD0DE5880B8}"/>
              </a:ext>
            </a:extLst>
          </p:cNvPr>
          <p:cNvSpPr>
            <a:spLocks noGrp="1"/>
          </p:cNvSpPr>
          <p:nvPr>
            <p:ph type="title"/>
          </p:nvPr>
        </p:nvSpPr>
        <p:spPr>
          <a:xfrm>
            <a:off x="534966" y="3814762"/>
            <a:ext cx="5195388" cy="3165526"/>
          </a:xfrm>
        </p:spPr>
        <p:txBody>
          <a:bodyPr>
            <a:noAutofit/>
          </a:bodyPr>
          <a:lstStyle/>
          <a:p>
            <a:br>
              <a:rPr lang="en-US" sz="2800" b="1" dirty="0"/>
            </a:br>
            <a:br>
              <a:rPr lang="en-US" sz="2800" dirty="0"/>
            </a:br>
            <a:br>
              <a:rPr lang="en-US" sz="2800" dirty="0"/>
            </a:br>
            <a:br>
              <a:rPr lang="en-US" sz="2800" dirty="0"/>
            </a:br>
            <a:r>
              <a:rPr lang="en-US" sz="2800" dirty="0"/>
              <a:t>How many of districts have parent/teacher conferences?</a:t>
            </a:r>
            <a:br>
              <a:rPr lang="en-US" sz="2800" dirty="0"/>
            </a:br>
            <a:br>
              <a:rPr lang="en-US" sz="3600" dirty="0"/>
            </a:br>
            <a:r>
              <a:rPr lang="en-US" sz="2800" dirty="0"/>
              <a:t>How many of your districts have a land acknowledgement?  Who created it?  What is it used for?</a:t>
            </a:r>
            <a:br>
              <a:rPr lang="en-US" sz="3600" dirty="0">
                <a:latin typeface="Bahnschrift SemiBold" panose="020B0502040204020203" pitchFamily="34" charset="0"/>
              </a:rPr>
            </a:br>
            <a:br>
              <a:rPr lang="en-US" sz="3600" dirty="0"/>
            </a:br>
            <a:endParaRPr lang="en-US" sz="3600" dirty="0"/>
          </a:p>
        </p:txBody>
      </p:sp>
      <p:pic>
        <p:nvPicPr>
          <p:cNvPr id="8" name="Google Shape;95;p2">
            <a:extLst>
              <a:ext uri="{FF2B5EF4-FFF2-40B4-BE49-F238E27FC236}">
                <a16:creationId xmlns:a16="http://schemas.microsoft.com/office/drawing/2014/main" id="{AF62721C-DD8E-4EC7-8E97-A1F49FFCFB69}"/>
              </a:ext>
            </a:extLst>
          </p:cNvPr>
          <p:cNvPicPr/>
          <p:nvPr/>
        </p:nvPicPr>
        <p:blipFill rotWithShape="1">
          <a:blip r:embed="rId5" cstate="print">
            <a:alphaModFix/>
            <a:extLst>
              <a:ext uri="{28A0092B-C50C-407E-A947-70E740481C1C}">
                <a14:useLocalDpi xmlns:a14="http://schemas.microsoft.com/office/drawing/2010/main" val="0"/>
              </a:ext>
            </a:extLst>
          </a:blip>
          <a:srcRect/>
          <a:stretch/>
        </p:blipFill>
        <p:spPr>
          <a:xfrm>
            <a:off x="5815013" y="2425970"/>
            <a:ext cx="5715000" cy="3490992"/>
          </a:xfrm>
          <a:prstGeom prst="rect">
            <a:avLst/>
          </a:prstGeom>
          <a:noFill/>
          <a:ln w="88900" cap="sq" cmpd="thickThin">
            <a:solidFill>
              <a:srgbClr val="000000"/>
            </a:solidFill>
            <a:prstDash val="solid"/>
            <a:miter lim="800000"/>
            <a:headEnd type="none" w="sm" len="sm"/>
            <a:tailEnd type="none" w="sm" len="sm"/>
          </a:ln>
        </p:spPr>
      </p:pic>
      <p:sp>
        <p:nvSpPr>
          <p:cNvPr id="2" name="Rectangle 1">
            <a:extLst>
              <a:ext uri="{FF2B5EF4-FFF2-40B4-BE49-F238E27FC236}">
                <a16:creationId xmlns:a16="http://schemas.microsoft.com/office/drawing/2014/main" id="{7D95B0AE-1C17-4B74-AB60-66AA3767E76A}"/>
              </a:ext>
            </a:extLst>
          </p:cNvPr>
          <p:cNvSpPr/>
          <p:nvPr/>
        </p:nvSpPr>
        <p:spPr>
          <a:xfrm>
            <a:off x="5815013" y="747371"/>
            <a:ext cx="6096000" cy="1477328"/>
          </a:xfrm>
          <a:prstGeom prst="rect">
            <a:avLst/>
          </a:prstGeom>
        </p:spPr>
        <p:txBody>
          <a:bodyPr>
            <a:spAutoFit/>
          </a:bodyPr>
          <a:lstStyle/>
          <a:p>
            <a:pPr algn="ctr"/>
            <a:r>
              <a:rPr lang="en-US" dirty="0"/>
              <a:t>Toppenish School District's Indian Education Program would like to show appreciation and gratitude to our JOM/Title VI/IPP Executive Parent Committee for their years of service.  Your voices, time, and knowledge have made a difference.</a:t>
            </a:r>
            <a:r>
              <a:rPr lang="en-US" b="1" dirty="0"/>
              <a:t>  </a:t>
            </a:r>
            <a:br>
              <a:rPr lang="en-US" b="1" dirty="0"/>
            </a:br>
            <a:r>
              <a:rPr lang="en-US" b="1" i="1" dirty="0"/>
              <a:t>We Celebrate You!!</a:t>
            </a:r>
            <a:endParaRPr lang="en-US" dirty="0"/>
          </a:p>
        </p:txBody>
      </p:sp>
      <p:sp>
        <p:nvSpPr>
          <p:cNvPr id="3" name="TextBox 2">
            <a:extLst>
              <a:ext uri="{FF2B5EF4-FFF2-40B4-BE49-F238E27FC236}">
                <a16:creationId xmlns:a16="http://schemas.microsoft.com/office/drawing/2014/main" id="{60752440-5E85-4D1E-BFAA-4E9BD90DC3E8}"/>
              </a:ext>
            </a:extLst>
          </p:cNvPr>
          <p:cNvSpPr txBox="1"/>
          <p:nvPr/>
        </p:nvSpPr>
        <p:spPr>
          <a:xfrm>
            <a:off x="534966" y="2224699"/>
            <a:ext cx="5195388" cy="1077218"/>
          </a:xfrm>
          <a:prstGeom prst="rect">
            <a:avLst/>
          </a:prstGeom>
          <a:noFill/>
        </p:spPr>
        <p:txBody>
          <a:bodyPr wrap="square" rtlCol="0">
            <a:spAutoFit/>
          </a:bodyPr>
          <a:lstStyle/>
          <a:p>
            <a:r>
              <a:rPr lang="en-US" sz="3200" dirty="0">
                <a:latin typeface="+mj-lt"/>
              </a:rPr>
              <a:t>How many districts here have Title VI and/or JOM?</a:t>
            </a:r>
          </a:p>
        </p:txBody>
      </p:sp>
      <p:sp>
        <p:nvSpPr>
          <p:cNvPr id="4" name="TextBox 3">
            <a:extLst>
              <a:ext uri="{FF2B5EF4-FFF2-40B4-BE49-F238E27FC236}">
                <a16:creationId xmlns:a16="http://schemas.microsoft.com/office/drawing/2014/main" id="{D2BB32B5-C9A4-4623-B5A5-D0D8DE88661A}"/>
              </a:ext>
            </a:extLst>
          </p:cNvPr>
          <p:cNvSpPr txBox="1"/>
          <p:nvPr/>
        </p:nvSpPr>
        <p:spPr>
          <a:xfrm>
            <a:off x="428625" y="747371"/>
            <a:ext cx="5195388" cy="1200329"/>
          </a:xfrm>
          <a:prstGeom prst="rect">
            <a:avLst/>
          </a:prstGeom>
          <a:noFill/>
        </p:spPr>
        <p:txBody>
          <a:bodyPr wrap="square" rtlCol="0">
            <a:spAutoFit/>
          </a:bodyPr>
          <a:lstStyle/>
          <a:p>
            <a:r>
              <a:rPr lang="en-US" sz="3600" b="1" dirty="0"/>
              <a:t>WHERE DOES OUR DISTRICT BEGIN?</a:t>
            </a:r>
            <a:endParaRPr lang="en-US" sz="3600" dirty="0"/>
          </a:p>
        </p:txBody>
      </p:sp>
    </p:spTree>
    <p:extLst>
      <p:ext uri="{BB962C8B-B14F-4D97-AF65-F5344CB8AC3E}">
        <p14:creationId xmlns:p14="http://schemas.microsoft.com/office/powerpoint/2010/main" val="193991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7DC4BC-A51B-4F1E-908C-FF9DFF53C7E8}"/>
              </a:ext>
            </a:extLst>
          </p:cNvPr>
          <p:cNvSpPr>
            <a:spLocks noGrp="1"/>
          </p:cNvSpPr>
          <p:nvPr>
            <p:ph idx="1"/>
          </p:nvPr>
        </p:nvSpPr>
        <p:spPr>
          <a:xfrm>
            <a:off x="6023786" y="1763684"/>
            <a:ext cx="5964763" cy="4406200"/>
          </a:xfrm>
          <a:ln w="19050">
            <a:solidFill>
              <a:srgbClr val="FF0000"/>
            </a:solidFill>
          </a:ln>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0" indent="0">
              <a:lnSpc>
                <a:spcPct val="170000"/>
              </a:lnSpc>
              <a:spcBef>
                <a:spcPts val="0"/>
              </a:spcBef>
              <a:buNone/>
            </a:pPr>
            <a:r>
              <a:rPr lang="en-US" b="1" dirty="0">
                <a:solidFill>
                  <a:srgbClr val="FF0000"/>
                </a:solidFill>
                <a:hlinkClick r:id="rId3">
                  <a:extLst>
                    <a:ext uri="{A12FA001-AC4F-418D-AE19-62706E023703}">
                      <ahyp:hlinkClr xmlns:ahyp="http://schemas.microsoft.com/office/drawing/2018/hyperlinkcolor" val="tx"/>
                    </a:ext>
                  </a:extLst>
                </a:hlinkClick>
              </a:rPr>
              <a:t>SB 5252</a:t>
            </a:r>
            <a:r>
              <a:rPr lang="en-US" b="1" dirty="0"/>
              <a:t>: CONCERNING SCHOOL DISTRICT CONSULTATION WITH LOCAL TRIBES </a:t>
            </a:r>
            <a:endParaRPr lang="en-US" dirty="0"/>
          </a:p>
          <a:p>
            <a:pPr lvl="0">
              <a:buFont typeface="Times New Roman" panose="02020603050405020304" pitchFamily="18" charset="0"/>
              <a:buChar char="•"/>
            </a:pPr>
            <a:r>
              <a:rPr lang="en-US" dirty="0"/>
              <a:t>-The Government-to-Government Relations </a:t>
            </a:r>
          </a:p>
          <a:p>
            <a:pPr lvl="0">
              <a:buFont typeface="Times New Roman" panose="02020603050405020304" pitchFamily="18" charset="0"/>
              <a:buChar char="•"/>
            </a:pPr>
            <a:r>
              <a:rPr lang="en-US" dirty="0"/>
              <a:t>-History of Tribal People in Washington State</a:t>
            </a:r>
          </a:p>
          <a:p>
            <a:pPr lvl="0">
              <a:buFont typeface="Times New Roman" panose="02020603050405020304" pitchFamily="18" charset="0"/>
              <a:buChar char="•"/>
            </a:pPr>
            <a:r>
              <a:rPr lang="en-US" dirty="0"/>
              <a:t>-Identifying Native Students in Public Schools</a:t>
            </a:r>
          </a:p>
          <a:p>
            <a:pPr lvl="0">
              <a:buFont typeface="Times New Roman" panose="02020603050405020304" pitchFamily="18" charset="0"/>
              <a:buChar char="•"/>
            </a:pPr>
            <a:r>
              <a:rPr lang="en-US" dirty="0"/>
              <a:t>-Agents of Change:  School Leadership Behaviors and Dispositions</a:t>
            </a:r>
          </a:p>
          <a:p>
            <a:pPr marL="0" lvl="0" indent="0">
              <a:buNone/>
            </a:pPr>
            <a:r>
              <a:rPr lang="en-US" b="1" dirty="0">
                <a:solidFill>
                  <a:srgbClr val="FF0000"/>
                </a:solidFill>
              </a:rPr>
              <a:t> </a:t>
            </a:r>
            <a:r>
              <a:rPr lang="en-US" b="1" dirty="0">
                <a:solidFill>
                  <a:srgbClr val="FF0000"/>
                </a:solidFill>
                <a:hlinkClick r:id="rId4">
                  <a:extLst>
                    <a:ext uri="{A12FA001-AC4F-418D-AE19-62706E023703}">
                      <ahyp:hlinkClr xmlns:ahyp="http://schemas.microsoft.com/office/drawing/2018/hyperlinkcolor" val="tx"/>
                    </a:ext>
                  </a:extLst>
                </a:hlinkClick>
              </a:rPr>
              <a:t>HB 1426</a:t>
            </a:r>
            <a:r>
              <a:rPr lang="en-US" b="1" dirty="0">
                <a:solidFill>
                  <a:srgbClr val="FF0000"/>
                </a:solidFill>
              </a:rPr>
              <a:t> </a:t>
            </a:r>
            <a:r>
              <a:rPr lang="en-US" b="1" dirty="0">
                <a:solidFill>
                  <a:schemeClr val="tx1"/>
                </a:solidFill>
              </a:rPr>
              <a:t>: Equity-based practices for cert.</a:t>
            </a:r>
            <a:endParaRPr lang="en-US" b="1" dirty="0">
              <a:solidFill>
                <a:srgbClr val="FF0000"/>
              </a:solidFill>
            </a:endParaRPr>
          </a:p>
          <a:p>
            <a:pPr marL="0" lvl="0" indent="0">
              <a:buNone/>
            </a:pPr>
            <a:endParaRPr lang="en-US" dirty="0"/>
          </a:p>
          <a:p>
            <a:pPr marL="0" lvl="0" indent="0">
              <a:buNone/>
            </a:pPr>
            <a:endParaRPr lang="en-US" dirty="0"/>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EC0B8642-3DF6-4C49-BC08-8A24006A8A92}"/>
              </a:ext>
            </a:extLst>
          </p:cNvPr>
          <p:cNvSpPr>
            <a:spLocks noGrp="1"/>
          </p:cNvSpPr>
          <p:nvPr>
            <p:ph type="body" sz="half" idx="2"/>
          </p:nvPr>
        </p:nvSpPr>
        <p:spPr>
          <a:xfrm>
            <a:off x="521359" y="3106271"/>
            <a:ext cx="5195578" cy="3254188"/>
          </a:xfrm>
        </p:spPr>
        <p:txBody>
          <a:bodyPr/>
          <a:lstStyle/>
          <a:p>
            <a:r>
              <a:rPr lang="en-US" dirty="0"/>
              <a:t> </a:t>
            </a:r>
          </a:p>
          <a:p>
            <a:r>
              <a:rPr lang="en-US" sz="1800" dirty="0"/>
              <a:t>-Yakama Nation Representative is a </a:t>
            </a:r>
            <a:r>
              <a:rPr lang="en-US" sz="1800" i="1" u="sng" dirty="0">
                <a:solidFill>
                  <a:srgbClr val="FF0000"/>
                </a:solidFill>
              </a:rPr>
              <a:t>Permanent</a:t>
            </a:r>
            <a:r>
              <a:rPr lang="en-US" sz="1800" dirty="0"/>
              <a:t> School Board Agenda Item  (</a:t>
            </a:r>
            <a:r>
              <a:rPr lang="en-US" sz="1800" b="1" i="1" dirty="0">
                <a:solidFill>
                  <a:srgbClr val="FF0000"/>
                </a:solidFill>
              </a:rPr>
              <a:t>Jan 2019</a:t>
            </a:r>
            <a:r>
              <a:rPr lang="en-US" sz="1800" dirty="0"/>
              <a:t>)</a:t>
            </a:r>
          </a:p>
          <a:p>
            <a:r>
              <a:rPr lang="en-US" sz="1800" dirty="0"/>
              <a:t>-IPPS are discussed throughout the Title VI and Johnson O’Malley Family Meetings (</a:t>
            </a:r>
            <a:r>
              <a:rPr lang="en-US" sz="1800" b="1" i="1" dirty="0">
                <a:solidFill>
                  <a:srgbClr val="FF0000"/>
                </a:solidFill>
              </a:rPr>
              <a:t>Prior 2019</a:t>
            </a:r>
            <a:r>
              <a:rPr lang="en-US" sz="1800" dirty="0"/>
              <a:t>)</a:t>
            </a:r>
          </a:p>
          <a:p>
            <a:pPr lvl="0"/>
            <a:r>
              <a:rPr lang="en-US" sz="1800" dirty="0"/>
              <a:t>-All meetings (public notice is given on school calendar and designated time during meeting of public input is allocated each School Board meeting.)</a:t>
            </a:r>
          </a:p>
          <a:p>
            <a:pPr lvl="0"/>
            <a:r>
              <a:rPr lang="en-US" sz="1800" dirty="0"/>
              <a:t>-Spring and Fall Consultation with Tribal Council and General Council (</a:t>
            </a:r>
            <a:r>
              <a:rPr lang="en-US" sz="1800" b="1" i="1" dirty="0">
                <a:solidFill>
                  <a:srgbClr val="FF0000"/>
                </a:solidFill>
              </a:rPr>
              <a:t>Permanent since Spring 2019</a:t>
            </a:r>
            <a:r>
              <a:rPr lang="en-US" sz="1800" dirty="0"/>
              <a:t>)</a:t>
            </a:r>
          </a:p>
          <a:p>
            <a:endParaRPr lang="en-US" dirty="0"/>
          </a:p>
        </p:txBody>
      </p:sp>
      <p:pic>
        <p:nvPicPr>
          <p:cNvPr id="5" name="Picture 4">
            <a:extLst>
              <a:ext uri="{FF2B5EF4-FFF2-40B4-BE49-F238E27FC236}">
                <a16:creationId xmlns:a16="http://schemas.microsoft.com/office/drawing/2014/main" id="{9CD7C38F-F3D1-4A51-806F-B2113E29178A}"/>
              </a:ext>
            </a:extLst>
          </p:cNvPr>
          <p:cNvPicPr>
            <a:picLocks noChangeAspect="1"/>
          </p:cNvPicPr>
          <p:nvPr/>
        </p:nvPicPr>
        <p:blipFill>
          <a:blip r:embed="rId5"/>
          <a:stretch>
            <a:fillRect/>
          </a:stretch>
        </p:blipFill>
        <p:spPr>
          <a:xfrm>
            <a:off x="5455403" y="124282"/>
            <a:ext cx="1629097" cy="1629097"/>
          </a:xfrm>
          <a:prstGeom prst="rect">
            <a:avLst/>
          </a:prstGeom>
        </p:spPr>
      </p:pic>
      <p:pic>
        <p:nvPicPr>
          <p:cNvPr id="8" name="Picture 7">
            <a:extLst>
              <a:ext uri="{FF2B5EF4-FFF2-40B4-BE49-F238E27FC236}">
                <a16:creationId xmlns:a16="http://schemas.microsoft.com/office/drawing/2014/main" id="{3DD905DE-3784-430C-A4E9-340D613FE4AF}"/>
              </a:ext>
            </a:extLst>
          </p:cNvPr>
          <p:cNvPicPr>
            <a:picLocks noChangeAspect="1"/>
          </p:cNvPicPr>
          <p:nvPr/>
        </p:nvPicPr>
        <p:blipFill>
          <a:blip r:embed="rId6"/>
          <a:stretch>
            <a:fillRect/>
          </a:stretch>
        </p:blipFill>
        <p:spPr>
          <a:xfrm>
            <a:off x="298858" y="177243"/>
            <a:ext cx="5058481" cy="1371791"/>
          </a:xfrm>
          <a:prstGeom prst="rect">
            <a:avLst/>
          </a:prstGeom>
        </p:spPr>
      </p:pic>
      <p:pic>
        <p:nvPicPr>
          <p:cNvPr id="9" name="Picture 8">
            <a:extLst>
              <a:ext uri="{FF2B5EF4-FFF2-40B4-BE49-F238E27FC236}">
                <a16:creationId xmlns:a16="http://schemas.microsoft.com/office/drawing/2014/main" id="{1BDE1FB2-9867-4960-8196-BE08519938D1}"/>
              </a:ext>
            </a:extLst>
          </p:cNvPr>
          <p:cNvPicPr>
            <a:picLocks noChangeAspect="1"/>
          </p:cNvPicPr>
          <p:nvPr/>
        </p:nvPicPr>
        <p:blipFill rotWithShape="1">
          <a:blip r:embed="rId7"/>
          <a:srcRect l="4671" t="18851" r="8208" b="6352"/>
          <a:stretch/>
        </p:blipFill>
        <p:spPr>
          <a:xfrm>
            <a:off x="435746" y="1586492"/>
            <a:ext cx="4899400" cy="16290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a:extLst>
              <a:ext uri="{FF2B5EF4-FFF2-40B4-BE49-F238E27FC236}">
                <a16:creationId xmlns:a16="http://schemas.microsoft.com/office/drawing/2014/main" id="{DD815735-5EE1-4B4A-8F43-20AD15DD9385}"/>
              </a:ext>
            </a:extLst>
          </p:cNvPr>
          <p:cNvSpPr/>
          <p:nvPr/>
        </p:nvSpPr>
        <p:spPr>
          <a:xfrm>
            <a:off x="7204757" y="698420"/>
            <a:ext cx="4738477" cy="830997"/>
          </a:xfrm>
          <a:prstGeom prst="rect">
            <a:avLst/>
          </a:prstGeom>
        </p:spPr>
        <p:txBody>
          <a:bodyPr wrap="none">
            <a:spAutoFit/>
          </a:bodyPr>
          <a:lstStyle/>
          <a:p>
            <a:r>
              <a:rPr lang="en-US" sz="2400" dirty="0">
                <a:hlinkClick r:id="rId8"/>
              </a:rPr>
              <a:t>https://impactaid.ed.gov/resources/</a:t>
            </a:r>
            <a:endParaRPr lang="en-US" sz="2400" dirty="0"/>
          </a:p>
          <a:p>
            <a:endParaRPr lang="en-US" sz="2400" dirty="0"/>
          </a:p>
        </p:txBody>
      </p:sp>
      <p:pic>
        <p:nvPicPr>
          <p:cNvPr id="10" name="Picture 9">
            <a:extLst>
              <a:ext uri="{FF2B5EF4-FFF2-40B4-BE49-F238E27FC236}">
                <a16:creationId xmlns:a16="http://schemas.microsoft.com/office/drawing/2014/main" id="{84C49F62-4CFD-4849-8D1F-4611517A6FFF}"/>
              </a:ext>
            </a:extLst>
          </p:cNvPr>
          <p:cNvPicPr>
            <a:picLocks noChangeAspect="1"/>
          </p:cNvPicPr>
          <p:nvPr/>
        </p:nvPicPr>
        <p:blipFill rotWithShape="1">
          <a:blip r:embed="rId9">
            <a:extLst>
              <a:ext uri="{BEBA8EAE-BF5A-486C-A8C5-ECC9F3942E4B}">
                <a14:imgProps xmlns:a14="http://schemas.microsoft.com/office/drawing/2010/main">
                  <a14:imgLayer r:embed="rId10">
                    <a14:imgEffect>
                      <a14:sharpenSoften amount="50000"/>
                    </a14:imgEffect>
                    <a14:imgEffect>
                      <a14:saturation sat="200000"/>
                    </a14:imgEffect>
                  </a14:imgLayer>
                </a14:imgProps>
              </a:ext>
            </a:extLst>
          </a:blip>
          <a:srcRect t="88927"/>
          <a:stretch/>
        </p:blipFill>
        <p:spPr>
          <a:xfrm>
            <a:off x="0" y="6613528"/>
            <a:ext cx="12192000" cy="249976"/>
          </a:xfrm>
          <a:prstGeom prst="rect">
            <a:avLst/>
          </a:prstGeom>
        </p:spPr>
      </p:pic>
      <p:cxnSp>
        <p:nvCxnSpPr>
          <p:cNvPr id="6" name="Straight Arrow Connector 5">
            <a:extLst>
              <a:ext uri="{FF2B5EF4-FFF2-40B4-BE49-F238E27FC236}">
                <a16:creationId xmlns:a16="http://schemas.microsoft.com/office/drawing/2014/main" id="{F446B671-AE25-44ED-A4C9-232B7BC35424}"/>
              </a:ext>
            </a:extLst>
          </p:cNvPr>
          <p:cNvCxnSpPr/>
          <p:nvPr/>
        </p:nvCxnSpPr>
        <p:spPr>
          <a:xfrm>
            <a:off x="2257427" y="2290081"/>
            <a:ext cx="2045153" cy="0"/>
          </a:xfrm>
          <a:prstGeom prst="straightConnector1">
            <a:avLst/>
          </a:prstGeom>
          <a:ln>
            <a:solidFill>
              <a:srgbClr val="FF0000"/>
            </a:solidFill>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id="{A5E6201E-1579-4013-9C24-4A778B84FA42}"/>
              </a:ext>
            </a:extLst>
          </p:cNvPr>
          <p:cNvCxnSpPr/>
          <p:nvPr/>
        </p:nvCxnSpPr>
        <p:spPr>
          <a:xfrm>
            <a:off x="2257427" y="2764971"/>
            <a:ext cx="2045153" cy="0"/>
          </a:xfrm>
          <a:prstGeom prst="straightConnector1">
            <a:avLst/>
          </a:prstGeom>
          <a:ln>
            <a:solidFill>
              <a:srgbClr val="FF0000"/>
            </a:solidFill>
            <a:headEnd type="triangle"/>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1477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 calcmode="lin" valueType="num">
                                      <p:cBhvr additive="base">
                                        <p:cTn id="2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 calcmode="lin" valueType="num">
                                      <p:cBhvr additive="base">
                                        <p:cTn id="2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additive="base">
                                        <p:cTn id="3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anim calcmode="lin" valueType="num">
                                      <p:cBhvr additive="base">
                                        <p:cTn id="4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 end="1"/>
                                            </p:txEl>
                                          </p:spTgt>
                                        </p:tgtEl>
                                        <p:attrNameLst>
                                          <p:attrName>style.visibility</p:attrName>
                                        </p:attrNameLst>
                                      </p:cBhvr>
                                      <p:to>
                                        <p:strVal val="visible"/>
                                      </p:to>
                                    </p:set>
                                    <p:anim calcmode="lin" valueType="num">
                                      <p:cBhvr additive="base">
                                        <p:cTn id="4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 calcmode="lin" valueType="num">
                                      <p:cBhvr additive="base">
                                        <p:cTn id="4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3" end="3"/>
                                            </p:txEl>
                                          </p:spTgt>
                                        </p:tgtEl>
                                        <p:attrNameLst>
                                          <p:attrName>style.visibility</p:attrName>
                                        </p:attrNameLst>
                                      </p:cBhvr>
                                      <p:to>
                                        <p:strVal val="visible"/>
                                      </p:to>
                                    </p:set>
                                    <p:anim calcmode="lin" valueType="num">
                                      <p:cBhvr additive="base">
                                        <p:cTn id="5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 calcmode="lin" valueType="num">
                                      <p:cBhvr additive="base">
                                        <p:cTn id="5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5F1F0-71FB-4807-B777-8CDEED8EEC2E}"/>
              </a:ext>
            </a:extLst>
          </p:cNvPr>
          <p:cNvSpPr>
            <a:spLocks noGrp="1"/>
          </p:cNvSpPr>
          <p:nvPr>
            <p:ph type="title"/>
          </p:nvPr>
        </p:nvSpPr>
        <p:spPr>
          <a:xfrm>
            <a:off x="608308" y="191241"/>
            <a:ext cx="5188058" cy="1129989"/>
          </a:xfrm>
        </p:spPr>
        <p:txBody>
          <a:bodyPr/>
          <a:lstStyle/>
          <a:p>
            <a:r>
              <a:rPr lang="en-US" b="1" dirty="0">
                <a:solidFill>
                  <a:srgbClr val="FF0000"/>
                </a:solidFill>
                <a:latin typeface="Berlin Sans FB" panose="020E0602020502020306" pitchFamily="34" charset="0"/>
              </a:rPr>
              <a:t>Step One </a:t>
            </a:r>
            <a:r>
              <a:rPr lang="en-US" dirty="0">
                <a:latin typeface="Berlin Sans FB" panose="020E0602020502020306" pitchFamily="34" charset="0"/>
              </a:rPr>
              <a:t>-Scheduling Tribal Consultation</a:t>
            </a:r>
          </a:p>
        </p:txBody>
      </p:sp>
      <p:sp>
        <p:nvSpPr>
          <p:cNvPr id="4" name="Text Placeholder 3">
            <a:extLst>
              <a:ext uri="{FF2B5EF4-FFF2-40B4-BE49-F238E27FC236}">
                <a16:creationId xmlns:a16="http://schemas.microsoft.com/office/drawing/2014/main" id="{010EC1D6-714F-4BB7-99B9-1CEE7DE00616}"/>
              </a:ext>
            </a:extLst>
          </p:cNvPr>
          <p:cNvSpPr>
            <a:spLocks noGrp="1"/>
          </p:cNvSpPr>
          <p:nvPr>
            <p:ph type="body" sz="half" idx="2"/>
          </p:nvPr>
        </p:nvSpPr>
        <p:spPr>
          <a:xfrm>
            <a:off x="608308" y="1402597"/>
            <a:ext cx="5188057" cy="5044698"/>
          </a:xfrm>
        </p:spPr>
        <p:txBody>
          <a:bodyPr>
            <a:normAutofit lnSpcReduction="10000"/>
          </a:bodyPr>
          <a:lstStyle/>
          <a:p>
            <a:r>
              <a:rPr lang="en-US" sz="2400" dirty="0">
                <a:solidFill>
                  <a:srgbClr val="FF0000"/>
                </a:solidFill>
                <a:latin typeface="Bahnschrift SemiBold" panose="020B0502040204020203" pitchFamily="34" charset="0"/>
              </a:rPr>
              <a:t>Positives:  </a:t>
            </a:r>
            <a:r>
              <a:rPr lang="en-US" sz="2400" dirty="0">
                <a:latin typeface="Bahnschrift SemiBold" panose="020B0502040204020203" pitchFamily="34" charset="0"/>
              </a:rPr>
              <a:t>It allows Tribal and General Council information and the opportunity to ask any questions relating to how our District is upholding and applying the overall wellbeing and educational services to ALL our students.  Partnerships, MOUS, Breaks down stereotypes.</a:t>
            </a:r>
          </a:p>
          <a:p>
            <a:endParaRPr lang="en-US" sz="2400" dirty="0">
              <a:latin typeface="Bahnschrift SemiBold" panose="020B0502040204020203" pitchFamily="34" charset="0"/>
            </a:endParaRPr>
          </a:p>
          <a:p>
            <a:r>
              <a:rPr lang="en-US" sz="2400" dirty="0">
                <a:latin typeface="Bahnschrift SemiBold" panose="020B0502040204020203" pitchFamily="34" charset="0"/>
              </a:rPr>
              <a:t>Why do I say ALL?  And not just the AI/AN students?</a:t>
            </a:r>
          </a:p>
          <a:p>
            <a:endParaRPr lang="en-US" sz="2400" dirty="0">
              <a:latin typeface="Bahnschrift SemiBold" panose="020B0502040204020203" pitchFamily="34" charset="0"/>
            </a:endParaRPr>
          </a:p>
          <a:p>
            <a:r>
              <a:rPr lang="en-US" sz="2400" dirty="0">
                <a:solidFill>
                  <a:srgbClr val="FF0000"/>
                </a:solidFill>
                <a:latin typeface="Bahnschrift SemiBold" panose="020B0502040204020203" pitchFamily="34" charset="0"/>
              </a:rPr>
              <a:t>Challenges: </a:t>
            </a:r>
            <a:r>
              <a:rPr lang="en-US" sz="2400" dirty="0">
                <a:latin typeface="Bahnschrift SemiBold" panose="020B0502040204020203" pitchFamily="34" charset="0"/>
              </a:rPr>
              <a:t>Multiple Tribes, Delegate, Inquire about Tribal Educational Departments</a:t>
            </a:r>
          </a:p>
        </p:txBody>
      </p:sp>
      <p:pic>
        <p:nvPicPr>
          <p:cNvPr id="7" name="Picture 6">
            <a:extLst>
              <a:ext uri="{FF2B5EF4-FFF2-40B4-BE49-F238E27FC236}">
                <a16:creationId xmlns:a16="http://schemas.microsoft.com/office/drawing/2014/main" id="{9CC80896-F25A-43BA-9E52-F9CF6DDF1ED9}"/>
              </a:ext>
            </a:extLst>
          </p:cNvPr>
          <p:cNvPicPr>
            <a:picLocks noChangeAspect="1"/>
          </p:cNvPicPr>
          <p:nvPr/>
        </p:nvPicPr>
        <p:blipFill>
          <a:blip r:embed="rId3"/>
          <a:stretch>
            <a:fillRect/>
          </a:stretch>
        </p:blipFill>
        <p:spPr>
          <a:xfrm>
            <a:off x="6145080" y="191241"/>
            <a:ext cx="5586677" cy="6411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9FB3E7F4-0F8F-4CEA-89E4-C13DFA8A4828}"/>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t="76657"/>
          <a:stretch/>
        </p:blipFill>
        <p:spPr>
          <a:xfrm rot="16200000">
            <a:off x="-3198876" y="3198878"/>
            <a:ext cx="6858000" cy="460244"/>
          </a:xfrm>
          <a:prstGeom prst="rect">
            <a:avLst/>
          </a:prstGeom>
        </p:spPr>
      </p:pic>
    </p:spTree>
    <p:extLst>
      <p:ext uri="{BB962C8B-B14F-4D97-AF65-F5344CB8AC3E}">
        <p14:creationId xmlns:p14="http://schemas.microsoft.com/office/powerpoint/2010/main" val="12440015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3398</TotalTime>
  <Words>1616</Words>
  <Application>Microsoft Office PowerPoint</Application>
  <PresentationFormat>Widescreen</PresentationFormat>
  <Paragraphs>207</Paragraphs>
  <Slides>22</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Arial</vt:lpstr>
      <vt:lpstr>Bahnschrift SemiBold</vt:lpstr>
      <vt:lpstr>Berlin Sans FB</vt:lpstr>
      <vt:lpstr>Berlin Sans FB Demi</vt:lpstr>
      <vt:lpstr>Calibri</vt:lpstr>
      <vt:lpstr>Calibri Light</vt:lpstr>
      <vt:lpstr>georgia</vt:lpstr>
      <vt:lpstr>georgia</vt:lpstr>
      <vt:lpstr>Mali SemiBold</vt:lpstr>
      <vt:lpstr>Times New Roman</vt:lpstr>
      <vt:lpstr>Wingdings</vt:lpstr>
      <vt:lpstr>Office Theme</vt:lpstr>
      <vt:lpstr>Building an Effective Tribal Consultation Model</vt:lpstr>
      <vt:lpstr>HOW I SHOW UP,  WHY THIS IS IMPORTANT</vt:lpstr>
      <vt:lpstr>Ida Nason Aronica was an influential Kittitas Band tribal elder and the  great-granddaughter of Chief Owhi.                 Ida Nason Aronica Elementary </vt:lpstr>
      <vt:lpstr>PURPOSE  AND LEARNING OBJECTIVES</vt:lpstr>
      <vt:lpstr>Facts about the Toppenish School District</vt:lpstr>
      <vt:lpstr>Indian Policies and Procedures (IPPs) ARE forms of upholding a Land and Peoples Acknowledgement. </vt:lpstr>
      <vt:lpstr>    How many of districts have parent/teacher conferences?  How many of your districts have a land acknowledgement?  Who created it?  What is it used for?  </vt:lpstr>
      <vt:lpstr>PowerPoint Presentation</vt:lpstr>
      <vt:lpstr>Step One -Scheduling Tribal Consultation</vt:lpstr>
      <vt:lpstr>Step Two -Gathering Tribal Consultation Priorities Requested</vt:lpstr>
      <vt:lpstr>Step Three –What does our LEAS Presentation Look Like</vt:lpstr>
      <vt:lpstr>McKinney-Vento  Homeless Student Assistant Act</vt:lpstr>
      <vt:lpstr>PowerPoint Presentation</vt:lpstr>
      <vt:lpstr>TSD READING DATA</vt:lpstr>
      <vt:lpstr>PowerPoint Presentation</vt:lpstr>
      <vt:lpstr>TITLE VI NATIVE LANGUAGE &amp; CULTURE ALIGNED WITH IPP PARENT &amp; STUDENT INPUT</vt:lpstr>
      <vt:lpstr>John McCoy Since Time Immemorial Curricula specific to  Yakama Nation &amp; Professional Development Goals  (SB 5252 &amp; HB 1426)</vt:lpstr>
      <vt:lpstr>PowerPoint Presentation</vt:lpstr>
      <vt:lpstr>HIGHLIGHTS</vt:lpstr>
      <vt:lpstr>References</vt:lpstr>
      <vt:lpstr>            Questions?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an Effective Tribal Consultation Model</dc:title>
  <dc:creator>LOLITA CEJA</dc:creator>
  <cp:lastModifiedBy>Brent Gish</cp:lastModifiedBy>
  <cp:revision>75</cp:revision>
  <dcterms:created xsi:type="dcterms:W3CDTF">2024-12-03T17:19:46Z</dcterms:created>
  <dcterms:modified xsi:type="dcterms:W3CDTF">2024-12-19T22:18:32Z</dcterms:modified>
</cp:coreProperties>
</file>