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78" r:id="rId2"/>
    <p:sldId id="279" r:id="rId3"/>
    <p:sldId id="360" r:id="rId4"/>
    <p:sldId id="342" r:id="rId5"/>
    <p:sldId id="361" r:id="rId6"/>
    <p:sldId id="343" r:id="rId7"/>
    <p:sldId id="344" r:id="rId8"/>
    <p:sldId id="362" r:id="rId9"/>
    <p:sldId id="363" r:id="rId10"/>
    <p:sldId id="364" r:id="rId11"/>
    <p:sldId id="365" r:id="rId12"/>
    <p:sldId id="366" r:id="rId13"/>
    <p:sldId id="367" r:id="rId14"/>
    <p:sldId id="368" r:id="rId15"/>
    <p:sldId id="369" r:id="rId16"/>
    <p:sldId id="370" r:id="rId17"/>
    <p:sldId id="371" r:id="rId18"/>
    <p:sldId id="372" r:id="rId19"/>
    <p:sldId id="373" r:id="rId20"/>
    <p:sldId id="374" r:id="rId21"/>
    <p:sldId id="375" r:id="rId22"/>
    <p:sldId id="376" r:id="rId23"/>
    <p:sldId id="345" r:id="rId24"/>
    <p:sldId id="347" r:id="rId25"/>
    <p:sldId id="349" r:id="rId26"/>
    <p:sldId id="377" r:id="rId27"/>
    <p:sldId id="299" r:id="rId28"/>
    <p:sldId id="301" r:id="rId29"/>
    <p:sldId id="321" r:id="rId30"/>
    <p:sldId id="378" r:id="rId31"/>
    <p:sldId id="379" r:id="rId32"/>
    <p:sldId id="380" r:id="rId33"/>
    <p:sldId id="330" r:id="rId34"/>
    <p:sldId id="324" r:id="rId35"/>
    <p:sldId id="325" r:id="rId36"/>
    <p:sldId id="331" r:id="rId37"/>
    <p:sldId id="354" r:id="rId38"/>
    <p:sldId id="358" r:id="rId39"/>
    <p:sldId id="359" r:id="rId40"/>
    <p:sldId id="340" r:id="rId41"/>
  </p:sldIdLst>
  <p:sldSz cx="9144000" cy="6858000" type="screen4x3"/>
  <p:notesSz cx="6858000" cy="90678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4660"/>
  </p:normalViewPr>
  <p:slideViewPr>
    <p:cSldViewPr>
      <p:cViewPr varScale="1">
        <p:scale>
          <a:sx n="59" d="100"/>
          <a:sy n="59" d="100"/>
        </p:scale>
        <p:origin x="1133" y="10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a:defRPr sz="1200"/>
            </a:lvl1pPr>
          </a:lstStyle>
          <a:p>
            <a:fld id="{EB8E3214-B34E-40FD-A8C9-1A38EFC27276}" type="datetimeFigureOut">
              <a:rPr lang="en-US" smtClean="0"/>
              <a:t>1/20/2025</a:t>
            </a:fld>
            <a:endParaRPr lang="en-US" dirty="0"/>
          </a:p>
        </p:txBody>
      </p:sp>
      <p:sp>
        <p:nvSpPr>
          <p:cNvPr id="4" name="Slide Image Placeholder 3"/>
          <p:cNvSpPr>
            <a:spLocks noGrp="1" noRot="1" noChangeAspect="1"/>
          </p:cNvSpPr>
          <p:nvPr>
            <p:ph type="sldImg" idx="2"/>
          </p:nvPr>
        </p:nvSpPr>
        <p:spPr>
          <a:xfrm>
            <a:off x="1162050" y="679450"/>
            <a:ext cx="4533900" cy="34004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06888"/>
            <a:ext cx="5486400" cy="40814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12188"/>
            <a:ext cx="2971800" cy="4540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12188"/>
            <a:ext cx="2971800" cy="454025"/>
          </a:xfrm>
          <a:prstGeom prst="rect">
            <a:avLst/>
          </a:prstGeom>
        </p:spPr>
        <p:txBody>
          <a:bodyPr vert="horz" lIns="91440" tIns="45720" rIns="91440" bIns="45720" rtlCol="0" anchor="b"/>
          <a:lstStyle>
            <a:lvl1pPr algn="r">
              <a:defRPr sz="1200"/>
            </a:lvl1pPr>
          </a:lstStyle>
          <a:p>
            <a:fld id="{1D2D3E07-ACCD-40A3-8622-B18FF5AFFA58}" type="slidenum">
              <a:rPr lang="en-US" smtClean="0"/>
              <a:t>‹#›</a:t>
            </a:fld>
            <a:endParaRPr lang="en-US" dirty="0"/>
          </a:p>
        </p:txBody>
      </p:sp>
    </p:spTree>
    <p:extLst>
      <p:ext uri="{BB962C8B-B14F-4D97-AF65-F5344CB8AC3E}">
        <p14:creationId xmlns:p14="http://schemas.microsoft.com/office/powerpoint/2010/main" val="3672719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2D3E07-ACCD-40A3-8622-B18FF5AFFA58}" type="slidenum">
              <a:rPr lang="en-US" smtClean="0"/>
              <a:t>34</a:t>
            </a:fld>
            <a:endParaRPr lang="en-US" dirty="0"/>
          </a:p>
        </p:txBody>
      </p:sp>
    </p:spTree>
    <p:extLst>
      <p:ext uri="{BB962C8B-B14F-4D97-AF65-F5344CB8AC3E}">
        <p14:creationId xmlns:p14="http://schemas.microsoft.com/office/powerpoint/2010/main" val="1744042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1023472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3654486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393433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3593419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107352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1686575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101653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331839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194316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878369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82C923-0C86-4D46-A1ED-9EBE1C1C1256}" type="datetimeFigureOut">
              <a:rPr lang="en-US" smtClean="0"/>
              <a:t>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A376FB-5A8C-4BB3-8B03-52A9A35265B5}" type="slidenum">
              <a:rPr lang="en-US" smtClean="0"/>
              <a:t>‹#›</a:t>
            </a:fld>
            <a:endParaRPr lang="en-US" dirty="0"/>
          </a:p>
        </p:txBody>
      </p:sp>
    </p:spTree>
    <p:extLst>
      <p:ext uri="{BB962C8B-B14F-4D97-AF65-F5344CB8AC3E}">
        <p14:creationId xmlns:p14="http://schemas.microsoft.com/office/powerpoint/2010/main" val="2908720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82C923-0C86-4D46-A1ED-9EBE1C1C1256}" type="datetimeFigureOut">
              <a:rPr lang="en-US" smtClean="0"/>
              <a:t>1/20/2025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A376FB-5A8C-4BB3-8B03-52A9A35265B5}" type="slidenum">
              <a:rPr lang="en-US" smtClean="0"/>
              <a:t>‹#›</a:t>
            </a:fld>
            <a:endParaRPr lang="en-US" dirty="0"/>
          </a:p>
        </p:txBody>
      </p:sp>
    </p:spTree>
    <p:extLst>
      <p:ext uri="{BB962C8B-B14F-4D97-AF65-F5344CB8AC3E}">
        <p14:creationId xmlns:p14="http://schemas.microsoft.com/office/powerpoint/2010/main" val="4243118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mailto:Jschimmenti@nafisdc.org"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mailto:Jschimmenti@nafisdc.org"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4000"/>
            <a:ext cx="8382000" cy="5029200"/>
          </a:xfrm>
        </p:spPr>
        <p:txBody>
          <a:bodyPr>
            <a:normAutofit/>
          </a:bodyPr>
          <a:lstStyle/>
          <a:p>
            <a:pPr algn="r"/>
            <a:r>
              <a:rPr lang="en-US" sz="2400" b="1" dirty="0"/>
              <a:t>A GPS for the remainder of the 118</a:t>
            </a:r>
            <a:r>
              <a:rPr lang="en-US" sz="2400" b="1" baseline="30000" dirty="0"/>
              <a:t>th</a:t>
            </a:r>
            <a:r>
              <a:rPr lang="en-US" sz="2400" b="1" dirty="0"/>
              <a:t> Congress</a:t>
            </a:r>
            <a:br>
              <a:rPr lang="en-US" sz="2400" b="1" dirty="0"/>
            </a:br>
            <a:r>
              <a:rPr lang="en-US" sz="2400" b="1" dirty="0"/>
              <a:t>&amp;</a:t>
            </a:r>
            <a:br>
              <a:rPr lang="en-US" sz="2400" b="1" dirty="0"/>
            </a:br>
            <a:r>
              <a:rPr lang="en-US" sz="2400" b="1" dirty="0"/>
              <a:t>Setting the course for the 119</a:t>
            </a:r>
            <a:r>
              <a:rPr lang="en-US" sz="2400" b="1" baseline="30000" dirty="0"/>
              <a:t>th</a:t>
            </a:r>
            <a:r>
              <a:rPr lang="en-US" sz="2400" b="1" dirty="0"/>
              <a:t> Congress</a:t>
            </a:r>
            <a:br>
              <a:rPr lang="en-US" sz="2400" b="1" dirty="0"/>
            </a:br>
            <a:r>
              <a:rPr lang="en-US" sz="2400" b="1" dirty="0"/>
              <a:t>December 10, 2024</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33400" y="2052587"/>
            <a:ext cx="8001000" cy="4495800"/>
          </a:xfrm>
          <a:prstGeom prst="rect">
            <a:avLst/>
          </a:prstGeom>
          <a:noFill/>
        </p:spPr>
      </p:pic>
    </p:spTree>
    <p:extLst>
      <p:ext uri="{BB962C8B-B14F-4D97-AF65-F5344CB8AC3E}">
        <p14:creationId xmlns:p14="http://schemas.microsoft.com/office/powerpoint/2010/main" val="950899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118</a:t>
            </a:r>
            <a:r>
              <a:rPr lang="en-US" baseline="30000" dirty="0"/>
              <a:t>th</a:t>
            </a:r>
            <a:r>
              <a:rPr lang="en-US" dirty="0"/>
              <a:t> Congress - Issues</a:t>
            </a:r>
          </a:p>
        </p:txBody>
      </p:sp>
      <p:sp>
        <p:nvSpPr>
          <p:cNvPr id="3" name="Content Placeholder 2"/>
          <p:cNvSpPr>
            <a:spLocks noGrp="1"/>
          </p:cNvSpPr>
          <p:nvPr>
            <p:ph idx="1"/>
          </p:nvPr>
        </p:nvSpPr>
        <p:spPr/>
        <p:txBody>
          <a:bodyPr/>
          <a:lstStyle/>
          <a:p>
            <a:pPr marL="0" indent="0" algn="ctr">
              <a:buNone/>
            </a:pPr>
            <a:r>
              <a:rPr lang="en-US" sz="2800" b="1" dirty="0"/>
              <a:t>Senate Report Language</a:t>
            </a:r>
          </a:p>
          <a:p>
            <a:pPr marL="0" indent="0">
              <a:buNone/>
            </a:pPr>
            <a:r>
              <a:rPr lang="en-US" sz="2800" b="1" dirty="0"/>
              <a:t>Just as a point of reference the percentage payout in FY 2013 was 86% and then moved up through the 90% range until it hit 100%.  During those years the Heavily Impacted Districts just like every Basic Support District saw their payments prorated because that was (is) what the law states – Section 7003 (b) (3) (A) (E) &amp; (F).</a:t>
            </a:r>
          </a:p>
          <a:p>
            <a:pPr marL="0" indent="0" algn="ctr">
              <a:buNone/>
            </a:pPr>
            <a:r>
              <a:rPr lang="en-US" sz="2800" b="1" dirty="0">
                <a:solidFill>
                  <a:srgbClr val="FF0000"/>
                </a:solidFill>
              </a:rPr>
              <a:t>Why now the change? </a:t>
            </a:r>
            <a:r>
              <a:rPr lang="en-US" sz="2800" b="1" dirty="0"/>
              <a:t> </a:t>
            </a:r>
            <a:endParaRPr lang="en-US" sz="2800" dirty="0"/>
          </a:p>
        </p:txBody>
      </p:sp>
    </p:spTree>
    <p:extLst>
      <p:ext uri="{BB962C8B-B14F-4D97-AF65-F5344CB8AC3E}">
        <p14:creationId xmlns:p14="http://schemas.microsoft.com/office/powerpoint/2010/main" val="1055363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SO WHAT IS OUR TASK AS THE 118</a:t>
            </a:r>
            <a:r>
              <a:rPr lang="en-US" sz="3600" baseline="30000" dirty="0"/>
              <a:t>th</a:t>
            </a:r>
            <a:r>
              <a:rPr lang="en-US" sz="3600" dirty="0"/>
              <a:t>  CONGRESS COMES TO AN END?</a:t>
            </a:r>
          </a:p>
        </p:txBody>
      </p:sp>
      <p:sp>
        <p:nvSpPr>
          <p:cNvPr id="3" name="Content Placeholder 2"/>
          <p:cNvSpPr>
            <a:spLocks noGrp="1"/>
          </p:cNvSpPr>
          <p:nvPr>
            <p:ph idx="1"/>
          </p:nvPr>
        </p:nvSpPr>
        <p:spPr/>
        <p:txBody>
          <a:bodyPr>
            <a:normAutofit fontScale="92500" lnSpcReduction="20000"/>
          </a:bodyPr>
          <a:lstStyle/>
          <a:p>
            <a:pPr marL="0" indent="0" algn="ctr">
              <a:buNone/>
            </a:pPr>
            <a:r>
              <a:rPr lang="en-US" sz="2800" dirty="0"/>
              <a:t>APPROPRIATIONS FOR FY 2025 &amp; THE SENATE REPORT LANGUAGE</a:t>
            </a:r>
          </a:p>
          <a:p>
            <a:pPr marL="514350" indent="-514350">
              <a:buAutoNum type="arabicPeriod"/>
            </a:pPr>
            <a:r>
              <a:rPr lang="en-US" sz="2800" dirty="0"/>
              <a:t>Contact Your House and Senate Member and let them know that the Senate numbers although still low must be the minimum included in the final FY 2025 Appropriations – LOT % will drop below the FY 2024 % even with the Senate funding level – because the computed maximum payment for the program will exceed the amount needed to insure a LOT % payout of 100%</a:t>
            </a:r>
          </a:p>
          <a:p>
            <a:pPr marL="514350" indent="-514350">
              <a:buAutoNum type="arabicPeriod"/>
            </a:pPr>
            <a:r>
              <a:rPr lang="en-US" sz="2800" dirty="0"/>
              <a:t>Strike the Senate Report language in the final Conference Report – Simply put: the language violates the LAW!!</a:t>
            </a:r>
          </a:p>
        </p:txBody>
      </p:sp>
    </p:spTree>
    <p:extLst>
      <p:ext uri="{BB962C8B-B14F-4D97-AF65-F5344CB8AC3E}">
        <p14:creationId xmlns:p14="http://schemas.microsoft.com/office/powerpoint/2010/main" val="2103808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GPS Reading for the 119</a:t>
            </a:r>
            <a:r>
              <a:rPr lang="en-US" baseline="30000" dirty="0"/>
              <a:t>th</a:t>
            </a:r>
            <a:r>
              <a:rPr lang="en-US" dirty="0"/>
              <a:t> Congress</a:t>
            </a:r>
          </a:p>
        </p:txBody>
      </p:sp>
      <p:sp>
        <p:nvSpPr>
          <p:cNvPr id="3" name="Content Placeholder 2"/>
          <p:cNvSpPr>
            <a:spLocks noGrp="1"/>
          </p:cNvSpPr>
          <p:nvPr>
            <p:ph idx="1"/>
          </p:nvPr>
        </p:nvSpPr>
        <p:spPr/>
        <p:txBody>
          <a:bodyPr/>
          <a:lstStyle/>
          <a:p>
            <a:pPr marL="0" indent="0">
              <a:buNone/>
            </a:pPr>
            <a:r>
              <a:rPr lang="en-US" dirty="0"/>
              <a:t>	A.  Trump Administration</a:t>
            </a:r>
          </a:p>
          <a:p>
            <a:pPr marL="0" indent="0">
              <a:buNone/>
            </a:pPr>
            <a:r>
              <a:rPr lang="en-US" dirty="0"/>
              <a:t>	B.  Fiscal Year 2026 Budget Resolution </a:t>
            </a:r>
          </a:p>
          <a:p>
            <a:pPr marL="0" indent="0">
              <a:buNone/>
            </a:pPr>
            <a:r>
              <a:rPr lang="en-US" dirty="0"/>
              <a:t>	C.  Fiscal Year 2026 Appropriations</a:t>
            </a:r>
          </a:p>
          <a:p>
            <a:pPr marL="0" indent="0">
              <a:buNone/>
            </a:pPr>
            <a:r>
              <a:rPr lang="en-US" dirty="0"/>
              <a:t>	D.  Legislative Priorities</a:t>
            </a:r>
          </a:p>
          <a:p>
            <a:pPr marL="0" indent="0">
              <a:buNone/>
            </a:pPr>
            <a:r>
              <a:rPr lang="en-US" dirty="0"/>
              <a:t>		</a:t>
            </a:r>
            <a:r>
              <a:rPr lang="en-US" dirty="0" err="1"/>
              <a:t>i</a:t>
            </a:r>
            <a:r>
              <a:rPr lang="en-US" sz="2800" dirty="0"/>
              <a:t>. Impact Aid Infrastructure Partnership Act</a:t>
            </a:r>
          </a:p>
          <a:p>
            <a:pPr marL="0" indent="0">
              <a:buNone/>
            </a:pPr>
            <a:r>
              <a:rPr lang="en-US" dirty="0"/>
              <a:t>		ii. Impact Aid Full Funding Bill</a:t>
            </a:r>
          </a:p>
        </p:txBody>
      </p:sp>
    </p:spTree>
    <p:extLst>
      <p:ext uri="{BB962C8B-B14F-4D97-AF65-F5344CB8AC3E}">
        <p14:creationId xmlns:p14="http://schemas.microsoft.com/office/powerpoint/2010/main" val="3205498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Trump Administration</a:t>
            </a:r>
          </a:p>
        </p:txBody>
      </p:sp>
      <p:sp>
        <p:nvSpPr>
          <p:cNvPr id="3" name="Content Placeholder 2"/>
          <p:cNvSpPr>
            <a:spLocks noGrp="1"/>
          </p:cNvSpPr>
          <p:nvPr>
            <p:ph idx="1"/>
          </p:nvPr>
        </p:nvSpPr>
        <p:spPr>
          <a:xfrm>
            <a:off x="457200" y="1600200"/>
            <a:ext cx="8229600" cy="4525963"/>
          </a:xfrm>
        </p:spPr>
        <p:txBody>
          <a:bodyPr>
            <a:normAutofit fontScale="92500" lnSpcReduction="20000"/>
          </a:bodyPr>
          <a:lstStyle/>
          <a:p>
            <a:pPr marL="0" indent="0">
              <a:buNone/>
            </a:pPr>
            <a:r>
              <a:rPr lang="en-US" dirty="0"/>
              <a:t>Who knows for sure – Cabinet picks are </a:t>
            </a:r>
            <a:r>
              <a:rPr lang="en-US" sz="1900" dirty="0"/>
              <a:t>(fill in the blank___)</a:t>
            </a:r>
          </a:p>
          <a:p>
            <a:pPr marL="0" indent="0">
              <a:buNone/>
            </a:pPr>
            <a:endParaRPr lang="en-US" sz="2800" dirty="0"/>
          </a:p>
          <a:p>
            <a:pPr marL="0" indent="0">
              <a:buNone/>
            </a:pPr>
            <a:r>
              <a:rPr lang="en-US" sz="2800" dirty="0"/>
              <a:t>Secretary of Education: Linda McMahon - Choice Tax Credits</a:t>
            </a:r>
          </a:p>
          <a:p>
            <a:pPr marL="0" indent="0">
              <a:buNone/>
            </a:pPr>
            <a:r>
              <a:rPr lang="en-US" sz="2800" dirty="0"/>
              <a:t>	Will she oversee the Elimination of the Department 	of Education?</a:t>
            </a:r>
          </a:p>
          <a:p>
            <a:pPr marL="0" indent="0">
              <a:buNone/>
            </a:pPr>
            <a:r>
              <a:rPr lang="en-US" sz="2800" dirty="0"/>
              <a:t>Secretary of Interior: Doug Burgum (ND Governor)</a:t>
            </a:r>
          </a:p>
          <a:p>
            <a:pPr marL="0" indent="0">
              <a:buNone/>
            </a:pPr>
            <a:endParaRPr lang="en-US" sz="2800" dirty="0"/>
          </a:p>
          <a:p>
            <a:pPr marL="0" indent="0">
              <a:buNone/>
            </a:pPr>
            <a:r>
              <a:rPr lang="en-US" sz="2800" dirty="0"/>
              <a:t>Office of Management and Budget: Russ Vought</a:t>
            </a:r>
          </a:p>
          <a:p>
            <a:pPr marL="0" indent="0">
              <a:buNone/>
            </a:pPr>
            <a:r>
              <a:rPr lang="en-US" sz="2800" dirty="0"/>
              <a:t>	Vought served in that role in the first Trump 	Administration – Will look to reduce 	discretionary spending</a:t>
            </a:r>
          </a:p>
        </p:txBody>
      </p:sp>
    </p:spTree>
    <p:extLst>
      <p:ext uri="{BB962C8B-B14F-4D97-AF65-F5344CB8AC3E}">
        <p14:creationId xmlns:p14="http://schemas.microsoft.com/office/powerpoint/2010/main" val="2194922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Elimination of the Department of Education</a:t>
            </a:r>
          </a:p>
        </p:txBody>
      </p:sp>
      <p:sp>
        <p:nvSpPr>
          <p:cNvPr id="3" name="Content Placeholder 2"/>
          <p:cNvSpPr>
            <a:spLocks noGrp="1"/>
          </p:cNvSpPr>
          <p:nvPr>
            <p:ph idx="1"/>
          </p:nvPr>
        </p:nvSpPr>
        <p:spPr/>
        <p:txBody>
          <a:bodyPr>
            <a:normAutofit fontScale="92500" lnSpcReduction="10000"/>
          </a:bodyPr>
          <a:lstStyle/>
          <a:p>
            <a:pPr marL="0" indent="0" algn="ctr">
              <a:buNone/>
            </a:pPr>
            <a:r>
              <a:rPr lang="en-US" dirty="0"/>
              <a:t>RETURNING EDUCATION TO OUR STATES ACT</a:t>
            </a:r>
          </a:p>
          <a:p>
            <a:pPr marL="0" indent="0" algn="ctr">
              <a:buNone/>
            </a:pPr>
            <a:r>
              <a:rPr lang="en-US" sz="2800" dirty="0"/>
              <a:t>Main Sponsor Senator Rounds of South Dakota</a:t>
            </a:r>
          </a:p>
          <a:p>
            <a:pPr marL="0" indent="0" algn="ctr">
              <a:buNone/>
            </a:pPr>
            <a:r>
              <a:rPr lang="en-US" sz="2800" dirty="0"/>
              <a:t>KEY PROVISIONS</a:t>
            </a:r>
          </a:p>
          <a:p>
            <a:pPr marL="0" indent="0" algn="ctr">
              <a:buNone/>
            </a:pPr>
            <a:r>
              <a:rPr lang="en-US" sz="2400" dirty="0"/>
              <a:t>“No later than 180 days after the Enactment of this Act,  the Department of Education is abolished”</a:t>
            </a:r>
          </a:p>
          <a:p>
            <a:pPr marL="0" indent="0">
              <a:buNone/>
            </a:pPr>
            <a:r>
              <a:rPr lang="en-US" sz="2400" dirty="0"/>
              <a:t>(2) Each authority and program of the Office of Indian Education of the Department of Education shall be transferred to the Department of Interior</a:t>
            </a:r>
          </a:p>
          <a:p>
            <a:pPr marL="0" indent="0">
              <a:buNone/>
            </a:pPr>
            <a:r>
              <a:rPr lang="en-US" sz="2400" dirty="0"/>
              <a:t>(3) Each Impact Aid program under Title VIII of the ESSA of 1965 (20 U.S.C. 7701 et seq.) shall be transferred to the Department of Health and Human Services</a:t>
            </a:r>
          </a:p>
          <a:p>
            <a:pPr marL="0" indent="0">
              <a:buNone/>
            </a:pPr>
            <a:r>
              <a:rPr lang="en-US" sz="2400" dirty="0"/>
              <a:t>There are an additional (7) programs transferred</a:t>
            </a:r>
          </a:p>
        </p:txBody>
      </p:sp>
    </p:spTree>
    <p:extLst>
      <p:ext uri="{BB962C8B-B14F-4D97-AF65-F5344CB8AC3E}">
        <p14:creationId xmlns:p14="http://schemas.microsoft.com/office/powerpoint/2010/main" val="4050847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Elimination of the Department of Education</a:t>
            </a:r>
          </a:p>
        </p:txBody>
      </p:sp>
      <p:sp>
        <p:nvSpPr>
          <p:cNvPr id="3" name="Content Placeholder 2"/>
          <p:cNvSpPr>
            <a:spLocks noGrp="1"/>
          </p:cNvSpPr>
          <p:nvPr>
            <p:ph idx="1"/>
          </p:nvPr>
        </p:nvSpPr>
        <p:spPr/>
        <p:txBody>
          <a:bodyPr>
            <a:normAutofit fontScale="92500" lnSpcReduction="10000"/>
          </a:bodyPr>
          <a:lstStyle/>
          <a:p>
            <a:pPr marL="0" indent="0" algn="ctr">
              <a:buNone/>
            </a:pPr>
            <a:r>
              <a:rPr lang="en-US" dirty="0"/>
              <a:t>RETURNING EDUCATION TO OUR STATES ACT</a:t>
            </a:r>
          </a:p>
          <a:p>
            <a:pPr marL="0" indent="0">
              <a:buNone/>
            </a:pPr>
            <a:r>
              <a:rPr lang="en-US" dirty="0"/>
              <a:t> </a:t>
            </a:r>
            <a:r>
              <a:rPr lang="en-US" sz="2400" dirty="0"/>
              <a:t>(b) Authorization of Appropriations – There are authorized to be appropriated to carry out this Section such sums as may be necessary</a:t>
            </a:r>
          </a:p>
          <a:p>
            <a:pPr marL="0" indent="0">
              <a:buNone/>
            </a:pPr>
            <a:r>
              <a:rPr lang="en-US" sz="2400" dirty="0"/>
              <a:t>SECTION 4. Block Grants to the States – Elementary and Secondary Education State Block Grant Program</a:t>
            </a:r>
          </a:p>
          <a:p>
            <a:pPr marL="0" indent="0" algn="ctr">
              <a:buNone/>
            </a:pPr>
            <a:r>
              <a:rPr lang="en-US" sz="2400" dirty="0"/>
              <a:t>Key Provision</a:t>
            </a:r>
          </a:p>
          <a:p>
            <a:pPr marL="0" indent="0">
              <a:buNone/>
            </a:pPr>
            <a:r>
              <a:rPr lang="en-US" sz="2400" dirty="0"/>
              <a:t>“States will receive an amount based on the number of students in K-12 who were enrolled in public, private and home schools in the state for the previous fiscal year bears to the number of such students in all States for the previous fiscal year.”</a:t>
            </a:r>
          </a:p>
          <a:p>
            <a:pPr marL="0" indent="0" algn="ctr">
              <a:buNone/>
            </a:pPr>
            <a:r>
              <a:rPr lang="en-US" sz="2400" u="sng" dirty="0"/>
              <a:t>Such sums as may be necessary also applies to the Authorization of Appropriations</a:t>
            </a:r>
          </a:p>
          <a:p>
            <a:endParaRPr lang="en-US" dirty="0"/>
          </a:p>
        </p:txBody>
      </p:sp>
    </p:spTree>
    <p:extLst>
      <p:ext uri="{BB962C8B-B14F-4D97-AF65-F5344CB8AC3E}">
        <p14:creationId xmlns:p14="http://schemas.microsoft.com/office/powerpoint/2010/main" val="2434640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Elimination of the Department of Education</a:t>
            </a:r>
          </a:p>
        </p:txBody>
      </p:sp>
      <p:sp>
        <p:nvSpPr>
          <p:cNvPr id="3" name="Content Placeholder 2"/>
          <p:cNvSpPr>
            <a:spLocks noGrp="1"/>
          </p:cNvSpPr>
          <p:nvPr>
            <p:ph idx="1"/>
          </p:nvPr>
        </p:nvSpPr>
        <p:spPr/>
        <p:txBody>
          <a:bodyPr/>
          <a:lstStyle/>
          <a:p>
            <a:pPr marL="0" indent="0">
              <a:buNone/>
            </a:pPr>
            <a:r>
              <a:rPr lang="en-US" dirty="0"/>
              <a:t>Will the abolishment of the Department of Education succeed?</a:t>
            </a:r>
          </a:p>
          <a:p>
            <a:pPr marL="0" indent="0">
              <a:buNone/>
            </a:pPr>
            <a:r>
              <a:rPr lang="en-US" dirty="0"/>
              <a:t>Will it have support?  Yes</a:t>
            </a:r>
          </a:p>
          <a:p>
            <a:pPr marL="0" indent="0">
              <a:buNone/>
            </a:pPr>
            <a:endParaRPr lang="en-US" dirty="0"/>
          </a:p>
          <a:p>
            <a:pPr marL="0" indent="0">
              <a:buNone/>
            </a:pPr>
            <a:r>
              <a:rPr lang="en-US" dirty="0"/>
              <a:t>Will it pass?  My money </a:t>
            </a:r>
            <a:r>
              <a:rPr lang="en-US" sz="2800" u="sng" dirty="0"/>
              <a:t>(I have very little)</a:t>
            </a:r>
            <a:r>
              <a:rPr lang="en-US" dirty="0"/>
              <a:t> says </a:t>
            </a:r>
            <a:r>
              <a:rPr lang="en-US"/>
              <a:t>NO it </a:t>
            </a:r>
            <a:r>
              <a:rPr lang="en-US" dirty="0"/>
              <a:t>will not pass, but that doesn’t mean it won’t gain momentum</a:t>
            </a:r>
          </a:p>
        </p:txBody>
      </p:sp>
    </p:spTree>
    <p:extLst>
      <p:ext uri="{BB962C8B-B14F-4D97-AF65-F5344CB8AC3E}">
        <p14:creationId xmlns:p14="http://schemas.microsoft.com/office/powerpoint/2010/main" val="1886125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indent="0"/>
            <a:br>
              <a:rPr lang="en-US" dirty="0"/>
            </a:br>
            <a:r>
              <a:rPr lang="en-US" dirty="0"/>
              <a:t>Fiscal Year 2026 Budget Resolution</a:t>
            </a:r>
            <a:br>
              <a:rPr lang="en-US" dirty="0"/>
            </a:br>
            <a:r>
              <a:rPr lang="en-US" dirty="0"/>
              <a:t>Fiscal Year 2026 Appropriations</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marL="0" indent="0" algn="ctr">
              <a:buNone/>
            </a:pPr>
            <a:r>
              <a:rPr lang="en-US" sz="2800" dirty="0"/>
              <a:t>This will be the battleground the Education Community will find itself in over the next 2 to 4 years</a:t>
            </a:r>
          </a:p>
          <a:p>
            <a:pPr marL="0" indent="0" algn="ctr">
              <a:buNone/>
            </a:pPr>
            <a:r>
              <a:rPr lang="en-US" sz="2800" dirty="0"/>
              <a:t>FY 2026 Budget Resolution</a:t>
            </a:r>
          </a:p>
          <a:p>
            <a:pPr marL="0" indent="0">
              <a:buNone/>
            </a:pPr>
            <a:r>
              <a:rPr lang="en-US" sz="2800" dirty="0"/>
              <a:t>This will set the funding levels for discretionary spending not only for FY 2026 – but possibly for the out years as well</a:t>
            </a:r>
          </a:p>
          <a:p>
            <a:pPr marL="0" indent="0" algn="ctr">
              <a:buNone/>
            </a:pPr>
            <a:r>
              <a:rPr lang="en-US" sz="2800" dirty="0"/>
              <a:t>	Things to Watch for</a:t>
            </a:r>
          </a:p>
          <a:p>
            <a:pPr marL="514350" indent="-514350">
              <a:buAutoNum type="alphaUcPeriod"/>
            </a:pPr>
            <a:r>
              <a:rPr lang="en-US" sz="2800" dirty="0"/>
              <a:t>Rescissions: FY 2025 funds could be re-obligated if Congress does not vote within 45 days to disapprove</a:t>
            </a:r>
          </a:p>
          <a:p>
            <a:pPr marL="514350" indent="-514350">
              <a:buAutoNum type="alphaUcPeriod"/>
            </a:pPr>
            <a:r>
              <a:rPr lang="en-US" sz="2800" dirty="0"/>
              <a:t>Impoundments: President withholds funds from being spent: President cannot Impound unless Congress approves</a:t>
            </a:r>
          </a:p>
          <a:p>
            <a:pPr marL="514350" indent="-514350">
              <a:buAutoNum type="alphaUcPeriod"/>
            </a:pPr>
            <a:r>
              <a:rPr lang="en-US" sz="2800" dirty="0"/>
              <a:t>Reconciliation: A major concern – See next slide</a:t>
            </a:r>
          </a:p>
        </p:txBody>
      </p:sp>
    </p:spTree>
    <p:extLst>
      <p:ext uri="{BB962C8B-B14F-4D97-AF65-F5344CB8AC3E}">
        <p14:creationId xmlns:p14="http://schemas.microsoft.com/office/powerpoint/2010/main" val="2966475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RECONCILIATION</a:t>
            </a:r>
          </a:p>
        </p:txBody>
      </p:sp>
      <p:sp>
        <p:nvSpPr>
          <p:cNvPr id="3" name="Content Placeholder 2"/>
          <p:cNvSpPr>
            <a:spLocks noGrp="1"/>
          </p:cNvSpPr>
          <p:nvPr>
            <p:ph idx="1"/>
          </p:nvPr>
        </p:nvSpPr>
        <p:spPr/>
        <p:txBody>
          <a:bodyPr>
            <a:normAutofit lnSpcReduction="10000"/>
          </a:bodyPr>
          <a:lstStyle/>
          <a:p>
            <a:pPr marL="0" indent="0">
              <a:buNone/>
            </a:pPr>
            <a:r>
              <a:rPr lang="en-US" dirty="0"/>
              <a:t>1. Must be included in both the House and Senate Budget Resolutions</a:t>
            </a:r>
          </a:p>
          <a:p>
            <a:pPr marL="0" indent="0">
              <a:buNone/>
            </a:pPr>
            <a:r>
              <a:rPr lang="en-US" dirty="0"/>
              <a:t>2. What is it?</a:t>
            </a:r>
          </a:p>
          <a:p>
            <a:pPr marL="0" indent="0">
              <a:buNone/>
            </a:pPr>
            <a:r>
              <a:rPr lang="en-US" dirty="0"/>
              <a:t>	A. Directs (Named authorizing committees to report out program cuts (changes) that reduce spending – after which they report their program changes to the Budget Committee)</a:t>
            </a:r>
          </a:p>
          <a:p>
            <a:pPr marL="0" indent="0">
              <a:buNone/>
            </a:pPr>
            <a:r>
              <a:rPr lang="en-US" dirty="0"/>
              <a:t>	B. Only applies to changes in the tax code and discretionary spending (Byrd Rule)</a:t>
            </a:r>
          </a:p>
        </p:txBody>
      </p:sp>
    </p:spTree>
    <p:extLst>
      <p:ext uri="{BB962C8B-B14F-4D97-AF65-F5344CB8AC3E}">
        <p14:creationId xmlns:p14="http://schemas.microsoft.com/office/powerpoint/2010/main" val="129349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Should We Be Concerned?</a:t>
            </a:r>
          </a:p>
        </p:txBody>
      </p:sp>
      <p:sp>
        <p:nvSpPr>
          <p:cNvPr id="3" name="Content Placeholder 2"/>
          <p:cNvSpPr>
            <a:spLocks noGrp="1"/>
          </p:cNvSpPr>
          <p:nvPr>
            <p:ph idx="1"/>
          </p:nvPr>
        </p:nvSpPr>
        <p:spPr/>
        <p:txBody>
          <a:bodyPr>
            <a:normAutofit fontScale="85000" lnSpcReduction="20000"/>
          </a:bodyPr>
          <a:lstStyle/>
          <a:p>
            <a:pPr marL="0" indent="0">
              <a:buNone/>
            </a:pPr>
            <a:r>
              <a:rPr lang="en-US" sz="2800" dirty="0"/>
              <a:t>Rescissions and Impoundments apply to funds already appropriated – take money away from FY 2025 program, i.e. Impact Aid</a:t>
            </a:r>
          </a:p>
          <a:p>
            <a:pPr marL="0" indent="0">
              <a:buNone/>
            </a:pPr>
            <a:r>
              <a:rPr lang="en-US" sz="2800" dirty="0"/>
              <a:t>Do I think we need to be concerned – No, but we need to monitor especially if the CR runs into March 2025</a:t>
            </a:r>
          </a:p>
          <a:p>
            <a:pPr marL="0" indent="0">
              <a:buNone/>
            </a:pPr>
            <a:endParaRPr lang="en-US" sz="2800" dirty="0"/>
          </a:p>
          <a:p>
            <a:pPr marL="0" indent="0">
              <a:buNone/>
            </a:pPr>
            <a:r>
              <a:rPr lang="en-US" sz="2800" b="1" dirty="0">
                <a:solidFill>
                  <a:srgbClr val="FF0000"/>
                </a:solidFill>
              </a:rPr>
              <a:t>Reconciliation – Yes</a:t>
            </a:r>
            <a:r>
              <a:rPr lang="en-US" sz="2800" dirty="0"/>
              <a:t>  You need to be alert; watch if there are reconciliation instructions included in the House/Senate FY 2026 Budget Resolution – Will education programs be targeted?  </a:t>
            </a:r>
            <a:r>
              <a:rPr lang="en-US" sz="2800" b="1" u="sng" dirty="0">
                <a:solidFill>
                  <a:srgbClr val="FF0000"/>
                </a:solidFill>
              </a:rPr>
              <a:t>Other problem</a:t>
            </a:r>
            <a:r>
              <a:rPr lang="en-US" sz="2800" dirty="0"/>
              <a:t>: Should education programs be included in instructions to delete or cut -- the legislation is not subject to the 60 vote requirement in the Senate.</a:t>
            </a:r>
          </a:p>
          <a:p>
            <a:pPr marL="0" indent="0" algn="ctr">
              <a:buNone/>
            </a:pPr>
            <a:r>
              <a:rPr lang="en-US" sz="2800" dirty="0"/>
              <a:t>	HISTORICAL FACT--A combination of all (3) occurred in FY 2013 and Impact Aid lost $65 million</a:t>
            </a:r>
          </a:p>
        </p:txBody>
      </p:sp>
    </p:spTree>
    <p:extLst>
      <p:ext uri="{BB962C8B-B14F-4D97-AF65-F5344CB8AC3E}">
        <p14:creationId xmlns:p14="http://schemas.microsoft.com/office/powerpoint/2010/main" val="3587078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FEDERAL COMMITMENT</a:t>
            </a:r>
          </a:p>
        </p:txBody>
      </p:sp>
      <p:sp>
        <p:nvSpPr>
          <p:cNvPr id="3" name="Content Placeholder 2"/>
          <p:cNvSpPr>
            <a:spLocks noGrp="1"/>
          </p:cNvSpPr>
          <p:nvPr>
            <p:ph idx="1"/>
          </p:nvPr>
        </p:nvSpPr>
        <p:spPr/>
        <p:txBody>
          <a:bodyPr>
            <a:normAutofit lnSpcReduction="10000"/>
          </a:bodyPr>
          <a:lstStyle/>
          <a:p>
            <a:pPr marL="0" indent="0" algn="ctr">
              <a:buNone/>
            </a:pPr>
            <a:r>
              <a:rPr lang="en-US" b="1" u="sng" dirty="0"/>
              <a:t>We have said this before and we will say it again</a:t>
            </a:r>
            <a:r>
              <a:rPr lang="en-US" b="1" dirty="0"/>
              <a:t>  </a:t>
            </a:r>
          </a:p>
          <a:p>
            <a:pPr marL="0" indent="0">
              <a:buNone/>
            </a:pPr>
            <a:r>
              <a:rPr lang="en-US" sz="3000" b="1" dirty="0"/>
              <a:t>You need to constantly remind the Members of Congress of the obligations that the Federal Government to (uphold) insure that Indian youth are educated both in an </a:t>
            </a:r>
            <a:r>
              <a:rPr lang="en-US" sz="3000" b="1" u="sng" dirty="0"/>
              <a:t>environment that fosters learning</a:t>
            </a:r>
            <a:r>
              <a:rPr lang="en-US" sz="3000" b="1" dirty="0"/>
              <a:t>, but also that every school that enrolls Indian children </a:t>
            </a:r>
            <a:r>
              <a:rPr lang="en-US" sz="3000" b="1" u="sng" dirty="0"/>
              <a:t>has the resources to educate</a:t>
            </a:r>
            <a:r>
              <a:rPr lang="en-US" sz="3000" b="1" dirty="0"/>
              <a:t> them to be productive in today’s society while retaining their Native culture and respecting their heritage</a:t>
            </a:r>
          </a:p>
          <a:p>
            <a:pPr marL="0" indent="0">
              <a:buNone/>
            </a:pPr>
            <a:endParaRPr lang="en-US" dirty="0"/>
          </a:p>
        </p:txBody>
      </p:sp>
    </p:spTree>
    <p:extLst>
      <p:ext uri="{BB962C8B-B14F-4D97-AF65-F5344CB8AC3E}">
        <p14:creationId xmlns:p14="http://schemas.microsoft.com/office/powerpoint/2010/main" val="1659610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GPS for FY 2026 Impact Aid Funding</a:t>
            </a:r>
          </a:p>
        </p:txBody>
      </p:sp>
      <p:sp>
        <p:nvSpPr>
          <p:cNvPr id="3" name="Content Placeholder 2"/>
          <p:cNvSpPr>
            <a:spLocks noGrp="1"/>
          </p:cNvSpPr>
          <p:nvPr>
            <p:ph idx="1"/>
          </p:nvPr>
        </p:nvSpPr>
        <p:spPr/>
        <p:txBody>
          <a:bodyPr>
            <a:normAutofit fontScale="92500" lnSpcReduction="10000"/>
          </a:bodyPr>
          <a:lstStyle/>
          <a:p>
            <a:pPr marL="0" indent="0" algn="ctr">
              <a:buNone/>
            </a:pPr>
            <a:r>
              <a:rPr lang="en-US" sz="2800" dirty="0"/>
              <a:t>How did the program do under the first Trump Administration?</a:t>
            </a:r>
          </a:p>
          <a:p>
            <a:pPr marL="0" indent="0" algn="ctr">
              <a:buNone/>
            </a:pPr>
            <a:r>
              <a:rPr lang="en-US" sz="2800" dirty="0"/>
              <a:t>Let’s take a look at program funding applied to Fiscal Years 2017 – 2021</a:t>
            </a:r>
          </a:p>
          <a:p>
            <a:pPr marL="0" indent="0">
              <a:buNone/>
            </a:pPr>
            <a:r>
              <a:rPr lang="en-US" sz="2800" dirty="0"/>
              <a:t>		Basic Support		LOT % Payout</a:t>
            </a:r>
          </a:p>
          <a:p>
            <a:pPr marL="0" indent="0">
              <a:buNone/>
            </a:pPr>
            <a:r>
              <a:rPr lang="en-US" sz="2800" dirty="0"/>
              <a:t>FY 17		$1,189,233,000		92.380%</a:t>
            </a:r>
          </a:p>
          <a:p>
            <a:pPr marL="0" indent="0">
              <a:buNone/>
            </a:pPr>
            <a:r>
              <a:rPr lang="en-US" sz="2800" dirty="0"/>
              <a:t>FY 18		$1,270,242,000 </a:t>
            </a:r>
            <a:r>
              <a:rPr lang="en-US" sz="2000" dirty="0"/>
              <a:t>+$81 million	</a:t>
            </a:r>
            <a:r>
              <a:rPr lang="en-US" sz="2800" dirty="0"/>
              <a:t>96.1377%</a:t>
            </a:r>
          </a:p>
          <a:p>
            <a:pPr marL="0" indent="0">
              <a:buNone/>
            </a:pPr>
            <a:r>
              <a:rPr lang="en-US" sz="2800" dirty="0"/>
              <a:t>FY 19		$1,301,242,000 </a:t>
            </a:r>
            <a:r>
              <a:rPr lang="en-US" sz="2000" dirty="0"/>
              <a:t>+$31 million 	</a:t>
            </a:r>
            <a:r>
              <a:rPr lang="en-US" sz="2800" dirty="0"/>
              <a:t>98.1377%</a:t>
            </a:r>
          </a:p>
          <a:p>
            <a:pPr marL="0" indent="0">
              <a:buNone/>
            </a:pPr>
            <a:r>
              <a:rPr lang="en-US" sz="2800" dirty="0"/>
              <a:t>FY 20		$1,340,242,000 </a:t>
            </a:r>
            <a:r>
              <a:rPr lang="en-US" sz="2000" dirty="0"/>
              <a:t>+$39 million	</a:t>
            </a:r>
            <a:r>
              <a:rPr lang="en-US" sz="2800" dirty="0"/>
              <a:t>100.15%</a:t>
            </a:r>
          </a:p>
          <a:p>
            <a:pPr marL="0" indent="0">
              <a:buNone/>
            </a:pPr>
            <a:r>
              <a:rPr lang="en-US" sz="2800" dirty="0"/>
              <a:t>FY 21		$1,354,242,000 </a:t>
            </a:r>
            <a:r>
              <a:rPr lang="en-US" sz="2200" dirty="0"/>
              <a:t>+$14 million	</a:t>
            </a:r>
            <a:r>
              <a:rPr lang="en-US" sz="3000" dirty="0"/>
              <a:t>101.51%</a:t>
            </a:r>
          </a:p>
        </p:txBody>
      </p:sp>
    </p:spTree>
    <p:extLst>
      <p:ext uri="{BB962C8B-B14F-4D97-AF65-F5344CB8AC3E}">
        <p14:creationId xmlns:p14="http://schemas.microsoft.com/office/powerpoint/2010/main" val="3642427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GPS for FY 2026 Impact Aid Funding</a:t>
            </a:r>
          </a:p>
        </p:txBody>
      </p:sp>
      <p:sp>
        <p:nvSpPr>
          <p:cNvPr id="3" name="Content Placeholder 2"/>
          <p:cNvSpPr>
            <a:spLocks noGrp="1"/>
          </p:cNvSpPr>
          <p:nvPr>
            <p:ph idx="1"/>
          </p:nvPr>
        </p:nvSpPr>
        <p:spPr/>
        <p:txBody>
          <a:bodyPr>
            <a:normAutofit lnSpcReduction="10000"/>
          </a:bodyPr>
          <a:lstStyle/>
          <a:p>
            <a:pPr marL="0" indent="0" algn="ctr">
              <a:buNone/>
            </a:pPr>
            <a:r>
              <a:rPr lang="en-US" dirty="0"/>
              <a:t>Impact Aid Request for FY 2026</a:t>
            </a:r>
          </a:p>
          <a:p>
            <a:pPr marL="0" indent="0">
              <a:buNone/>
            </a:pPr>
            <a:r>
              <a:rPr lang="en-US" dirty="0"/>
              <a:t>GPS Estimate: $70 million</a:t>
            </a:r>
          </a:p>
          <a:p>
            <a:pPr marL="0" indent="0">
              <a:buNone/>
            </a:pPr>
            <a:r>
              <a:rPr lang="en-US" sz="2600" b="1" u="sng" dirty="0"/>
              <a:t>Justification</a:t>
            </a:r>
            <a:r>
              <a:rPr lang="en-US" sz="2600" dirty="0"/>
              <a:t>: Make up for the LOT percentage drop in FY 2025 and to cover the continued increase in the FY 2026 Local Contribution Rate because of the continued State expenditure of COVID-19 money received in the 2022-2023 school year</a:t>
            </a:r>
          </a:p>
          <a:p>
            <a:pPr marL="0" indent="0">
              <a:buNone/>
            </a:pPr>
            <a:r>
              <a:rPr lang="en-US" sz="2600" b="1" u="sng" dirty="0"/>
              <a:t>Again remember</a:t>
            </a:r>
            <a:r>
              <a:rPr lang="en-US" sz="2600" dirty="0"/>
              <a:t> increases in your maximum payment have to be covered by an increase in the Basic Support funding level – otherwise the LOT % percentage payout will be below a 100% payout.</a:t>
            </a:r>
          </a:p>
        </p:txBody>
      </p:sp>
    </p:spTree>
    <p:extLst>
      <p:ext uri="{BB962C8B-B14F-4D97-AF65-F5344CB8AC3E}">
        <p14:creationId xmlns:p14="http://schemas.microsoft.com/office/powerpoint/2010/main" val="2653028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GPS for FY 2026 Impact Aid Funding</a:t>
            </a:r>
          </a:p>
        </p:txBody>
      </p:sp>
      <p:sp>
        <p:nvSpPr>
          <p:cNvPr id="3" name="Content Placeholder 2"/>
          <p:cNvSpPr>
            <a:spLocks noGrp="1"/>
          </p:cNvSpPr>
          <p:nvPr>
            <p:ph idx="1"/>
          </p:nvPr>
        </p:nvSpPr>
        <p:spPr/>
        <p:txBody>
          <a:bodyPr>
            <a:normAutofit fontScale="85000" lnSpcReduction="10000"/>
          </a:bodyPr>
          <a:lstStyle/>
          <a:p>
            <a:pPr marL="0" indent="0" algn="ctr">
              <a:buNone/>
            </a:pPr>
            <a:r>
              <a:rPr lang="en-US" sz="2800" u="sng" dirty="0"/>
              <a:t>So in what direction does the FY 2026 GPS project for Impact Aid?</a:t>
            </a:r>
          </a:p>
          <a:p>
            <a:pPr marL="0" indent="0">
              <a:buNone/>
            </a:pPr>
            <a:r>
              <a:rPr lang="en-US" sz="2800" dirty="0"/>
              <a:t>Trump Administration will be looking at reductions in discretionary spending – FY 2026 Budget will likely set funding levels for education spending less than FY 2025</a:t>
            </a:r>
          </a:p>
          <a:p>
            <a:pPr marL="0" indent="0">
              <a:buNone/>
            </a:pPr>
            <a:r>
              <a:rPr lang="en-US" sz="2800" dirty="0"/>
              <a:t>Can we expect a $70 million increase? It is possible – but it will be a challenge – Worst case scenario: </a:t>
            </a:r>
            <a:r>
              <a:rPr lang="en-US" sz="2800" b="1" u="sng" dirty="0"/>
              <a:t>Freeze</a:t>
            </a:r>
          </a:p>
          <a:p>
            <a:pPr marL="0" indent="0">
              <a:buNone/>
            </a:pPr>
            <a:r>
              <a:rPr lang="en-US" sz="2800" dirty="0"/>
              <a:t>Major support from Rep. Tom Cole (R-OK) Chairman of the House Appropriations Committee and Senator Patty Murray (D-WA) Ranking Member of the Senate Appropriations Committee</a:t>
            </a:r>
          </a:p>
          <a:p>
            <a:pPr marL="0" indent="0">
              <a:buNone/>
            </a:pPr>
            <a:endParaRPr lang="en-US" sz="2800" dirty="0"/>
          </a:p>
          <a:p>
            <a:pPr marL="0" indent="0">
              <a:buNone/>
            </a:pPr>
            <a:r>
              <a:rPr lang="en-US" sz="2800" dirty="0"/>
              <a:t>AND  --- Senator John Thune (R-SD) Senate Majority Leader</a:t>
            </a:r>
          </a:p>
          <a:p>
            <a:pPr marL="0" indent="0">
              <a:buNone/>
            </a:pPr>
            <a:endParaRPr lang="en-US" sz="2800" dirty="0"/>
          </a:p>
        </p:txBody>
      </p:sp>
    </p:spTree>
    <p:extLst>
      <p:ext uri="{BB962C8B-B14F-4D97-AF65-F5344CB8AC3E}">
        <p14:creationId xmlns:p14="http://schemas.microsoft.com/office/powerpoint/2010/main" val="4289976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Looking at the FY 2026 GPS for Guidance</a:t>
            </a:r>
          </a:p>
        </p:txBody>
      </p:sp>
      <p:sp>
        <p:nvSpPr>
          <p:cNvPr id="3" name="Content Placeholder 2"/>
          <p:cNvSpPr>
            <a:spLocks noGrp="1"/>
          </p:cNvSpPr>
          <p:nvPr>
            <p:ph idx="1"/>
          </p:nvPr>
        </p:nvSpPr>
        <p:spPr/>
        <p:txBody>
          <a:bodyPr>
            <a:normAutofit fontScale="85000" lnSpcReduction="20000"/>
          </a:bodyPr>
          <a:lstStyle/>
          <a:p>
            <a:pPr marL="0" indent="0" algn="ctr">
              <a:buNone/>
            </a:pPr>
            <a:r>
              <a:rPr lang="en-US" sz="2400" dirty="0"/>
              <a:t>Now the question is – How much do you trust your GPS?</a:t>
            </a:r>
          </a:p>
          <a:p>
            <a:pPr marL="0" indent="0">
              <a:buNone/>
            </a:pPr>
            <a:r>
              <a:rPr lang="en-US" sz="2400" dirty="0"/>
              <a:t>	</a:t>
            </a:r>
          </a:p>
          <a:p>
            <a:pPr marL="0" indent="0">
              <a:buNone/>
            </a:pPr>
            <a:r>
              <a:rPr lang="en-US" sz="2400" dirty="0"/>
              <a:t>GPS tells you to stay on the road that leads you to your House and Senate Members – tell them:</a:t>
            </a:r>
          </a:p>
          <a:p>
            <a:pPr marL="0" indent="0">
              <a:buNone/>
            </a:pPr>
            <a:r>
              <a:rPr lang="en-US" sz="2400" dirty="0"/>
              <a:t>AS measured by the LOT % payout we need an increase above the FY 2025 level to get back to a funding level that allows our district to at minimum gets us back to a LOT % payment of 100%</a:t>
            </a:r>
          </a:p>
          <a:p>
            <a:pPr marL="0" indent="0">
              <a:buNone/>
            </a:pPr>
            <a:r>
              <a:rPr lang="en-US" sz="2400" dirty="0"/>
              <a:t>	FY 20	100.15%			FY 23	100.4%</a:t>
            </a:r>
          </a:p>
          <a:p>
            <a:pPr marL="0" indent="0">
              <a:buNone/>
            </a:pPr>
            <a:r>
              <a:rPr lang="en-US" sz="2400" dirty="0"/>
              <a:t>	FY 21	101.51%			FY 24	103.41%</a:t>
            </a:r>
          </a:p>
          <a:p>
            <a:pPr marL="0" indent="0">
              <a:buNone/>
            </a:pPr>
            <a:r>
              <a:rPr lang="en-US" sz="2400" dirty="0"/>
              <a:t>	FY 22	100.938%		FY 25	95% Estimate</a:t>
            </a:r>
          </a:p>
          <a:p>
            <a:pPr marL="0" indent="0">
              <a:buNone/>
            </a:pPr>
            <a:endParaRPr lang="en-US" sz="2400" dirty="0"/>
          </a:p>
          <a:p>
            <a:pPr marL="0" indent="0">
              <a:buNone/>
            </a:pPr>
            <a:r>
              <a:rPr lang="en-US" sz="2400" dirty="0"/>
              <a:t>A funding freeze in FY 26 could be at best in the low 90% range to a low in the high 80% range depending on whether the COVID emergency money is considered by the National Center for Education Statistics to be factored into State per-pupil cost.</a:t>
            </a:r>
          </a:p>
        </p:txBody>
      </p:sp>
    </p:spTree>
    <p:extLst>
      <p:ext uri="{BB962C8B-B14F-4D97-AF65-F5344CB8AC3E}">
        <p14:creationId xmlns:p14="http://schemas.microsoft.com/office/powerpoint/2010/main" val="3347304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Looking at the GPS for Guidance</a:t>
            </a:r>
          </a:p>
        </p:txBody>
      </p:sp>
      <p:sp>
        <p:nvSpPr>
          <p:cNvPr id="3" name="Content Placeholder 2"/>
          <p:cNvSpPr>
            <a:spLocks noGrp="1"/>
          </p:cNvSpPr>
          <p:nvPr>
            <p:ph idx="1"/>
          </p:nvPr>
        </p:nvSpPr>
        <p:spPr>
          <a:xfrm>
            <a:off x="0" y="1600200"/>
            <a:ext cx="9144000" cy="5257800"/>
          </a:xfrm>
        </p:spPr>
        <p:txBody>
          <a:bodyPr>
            <a:normAutofit fontScale="92500" lnSpcReduction="10000"/>
          </a:bodyPr>
          <a:lstStyle/>
          <a:p>
            <a:pPr marL="0" indent="0" algn="ctr">
              <a:buNone/>
            </a:pPr>
            <a:r>
              <a:rPr lang="en-US" dirty="0"/>
              <a:t> </a:t>
            </a:r>
            <a:r>
              <a:rPr lang="en-US" sz="2400" dirty="0"/>
              <a:t>Say to your Member you can help in two ways</a:t>
            </a:r>
          </a:p>
          <a:p>
            <a:pPr marL="457200" indent="-457200">
              <a:buAutoNum type="arabicPeriod"/>
            </a:pPr>
            <a:r>
              <a:rPr lang="en-US" sz="2400" dirty="0"/>
              <a:t>Support the amendment that follows that would strike COVID Emergency money from the NCES National per-pupil expenditures:</a:t>
            </a:r>
          </a:p>
          <a:p>
            <a:pPr marL="0" indent="0">
              <a:buNone/>
            </a:pPr>
            <a:endParaRPr lang="en-US" sz="2400" dirty="0"/>
          </a:p>
          <a:p>
            <a:pPr marL="0" indent="0">
              <a:buNone/>
            </a:pPr>
            <a:r>
              <a:rPr lang="en-US" sz="2400" b="1" dirty="0"/>
              <a:t>	Special Rule: Paragraph 8 of Section 7013 Definition (20 U.S.C.) 7713 	is amended by inserting a new subparagraph (C)</a:t>
            </a:r>
            <a:endParaRPr lang="en-US" sz="2400" dirty="0"/>
          </a:p>
          <a:p>
            <a:pPr marL="0" indent="0">
              <a:buNone/>
            </a:pPr>
            <a:endParaRPr lang="en-US" sz="2400" dirty="0"/>
          </a:p>
          <a:p>
            <a:pPr marL="0" indent="0">
              <a:buNone/>
            </a:pPr>
            <a:r>
              <a:rPr lang="en-US" sz="2400" b="1" dirty="0"/>
              <a:t>	SPECIAL RULE. -  (C) When defining the term ‘local contribution 	percentage’ under subparagraph (A) for purposes of Fiscal Year 2026 	and each succeeding fiscal year thereafter, the National Center for 	Education Statistics when calculating the percentage of current 	expenditures in the State derived from local and intermediate 	sources as reported and verified by the National Center for Education 	Statistics shall exclude all Federal funding allocated to States under 	the COVID-19 related legislation.</a:t>
            </a:r>
            <a:endParaRPr lang="en-US" sz="2400" dirty="0"/>
          </a:p>
          <a:p>
            <a:pPr marL="0" indent="0">
              <a:buNone/>
            </a:pPr>
            <a:endParaRPr lang="en-US" sz="2400" dirty="0"/>
          </a:p>
        </p:txBody>
      </p:sp>
    </p:spTree>
    <p:extLst>
      <p:ext uri="{BB962C8B-B14F-4D97-AF65-F5344CB8AC3E}">
        <p14:creationId xmlns:p14="http://schemas.microsoft.com/office/powerpoint/2010/main" val="3942676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Looking at the GPS for Guidance</a:t>
            </a:r>
          </a:p>
        </p:txBody>
      </p:sp>
      <p:sp>
        <p:nvSpPr>
          <p:cNvPr id="3" name="Content Placeholder 2"/>
          <p:cNvSpPr>
            <a:spLocks noGrp="1"/>
          </p:cNvSpPr>
          <p:nvPr>
            <p:ph idx="1"/>
          </p:nvPr>
        </p:nvSpPr>
        <p:spPr>
          <a:xfrm>
            <a:off x="0" y="1600200"/>
            <a:ext cx="9144000" cy="5257800"/>
          </a:xfrm>
        </p:spPr>
        <p:txBody>
          <a:bodyPr>
            <a:normAutofit fontScale="92500" lnSpcReduction="20000"/>
          </a:bodyPr>
          <a:lstStyle/>
          <a:p>
            <a:pPr marL="0" indent="0">
              <a:buNone/>
            </a:pPr>
            <a:r>
              <a:rPr lang="en-US" sz="2400" dirty="0"/>
              <a:t> </a:t>
            </a:r>
          </a:p>
          <a:p>
            <a:pPr marL="0" indent="0" algn="ctr">
              <a:buNone/>
            </a:pPr>
            <a:r>
              <a:rPr lang="en-US" sz="2400" b="1" dirty="0"/>
              <a:t>Your GPS shows a warning as it looks to the road ahead</a:t>
            </a:r>
          </a:p>
          <a:p>
            <a:pPr marL="0" indent="0" algn="ctr">
              <a:buNone/>
            </a:pPr>
            <a:endParaRPr lang="en-US" sz="2400" b="1" dirty="0"/>
          </a:p>
          <a:p>
            <a:pPr marL="0" indent="0">
              <a:buNone/>
            </a:pPr>
            <a:r>
              <a:rPr lang="en-US" sz="2400" dirty="0"/>
              <a:t> 	As school administrators and board members you must become active in contacting your House and Senate Members letting them know what the impact of a freeze or a cut in Impact Aid payments would mean to your school district – what impact will a reduction in payments have on the children enrolled in your district</a:t>
            </a:r>
          </a:p>
          <a:p>
            <a:pPr marL="0" indent="0">
              <a:buNone/>
            </a:pPr>
            <a:endParaRPr lang="en-US" sz="2400" dirty="0"/>
          </a:p>
          <a:p>
            <a:pPr marL="0" indent="0">
              <a:buNone/>
            </a:pPr>
            <a:r>
              <a:rPr lang="en-US" sz="2400" dirty="0"/>
              <a:t>	Attend the Spring Conference of the National Association of Federally Impacted Schools </a:t>
            </a:r>
            <a:r>
              <a:rPr lang="en-US" sz="2400" b="1" dirty="0"/>
              <a:t>March 9-11</a:t>
            </a:r>
            <a:r>
              <a:rPr lang="en-US" sz="2400" dirty="0"/>
              <a:t> and be prepared to tell your story and to advocate for FY 2026 funding levels that allow your district to maintain a quality education program, i.e. recruit and retain highly qualified teachers and para professional staff, purchase books, computers and to insure students and personnel are teaching and learning in a safe environment</a:t>
            </a:r>
          </a:p>
          <a:p>
            <a:pPr marL="0" indent="0">
              <a:buNone/>
            </a:pPr>
            <a:endParaRPr lang="en-US" sz="2400" dirty="0"/>
          </a:p>
          <a:p>
            <a:pPr marL="0" indent="0">
              <a:buNone/>
            </a:pPr>
            <a:r>
              <a:rPr lang="en-US" sz="2400" dirty="0"/>
              <a:t> </a:t>
            </a:r>
          </a:p>
        </p:txBody>
      </p:sp>
    </p:spTree>
    <p:extLst>
      <p:ext uri="{BB962C8B-B14F-4D97-AF65-F5344CB8AC3E}">
        <p14:creationId xmlns:p14="http://schemas.microsoft.com/office/powerpoint/2010/main" val="4170468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GPS Reading for the 119</a:t>
            </a:r>
            <a:r>
              <a:rPr lang="en-US" baseline="30000" dirty="0"/>
              <a:t>th</a:t>
            </a:r>
            <a:r>
              <a:rPr lang="en-US" dirty="0"/>
              <a:t> Congress</a:t>
            </a:r>
          </a:p>
        </p:txBody>
      </p:sp>
      <p:sp>
        <p:nvSpPr>
          <p:cNvPr id="3" name="Content Placeholder 2"/>
          <p:cNvSpPr>
            <a:spLocks noGrp="1"/>
          </p:cNvSpPr>
          <p:nvPr>
            <p:ph idx="1"/>
          </p:nvPr>
        </p:nvSpPr>
        <p:spPr>
          <a:xfrm>
            <a:off x="457200" y="1417639"/>
            <a:ext cx="8229600" cy="5059362"/>
          </a:xfrm>
        </p:spPr>
        <p:txBody>
          <a:bodyPr>
            <a:normAutofit fontScale="25000" lnSpcReduction="20000"/>
          </a:bodyPr>
          <a:lstStyle/>
          <a:p>
            <a:pPr marL="0" indent="0" algn="ctr">
              <a:buNone/>
            </a:pPr>
            <a:r>
              <a:rPr lang="en-US" sz="8000" b="1" dirty="0">
                <a:solidFill>
                  <a:srgbClr val="FF0000"/>
                </a:solidFill>
              </a:rPr>
              <a:t>Legislative Priorities</a:t>
            </a:r>
          </a:p>
          <a:p>
            <a:pPr marL="514350" indent="-514350">
              <a:buAutoNum type="arabicPeriod"/>
            </a:pPr>
            <a:r>
              <a:rPr lang="en-US" sz="8000" b="1" dirty="0"/>
              <a:t>Impact Aid Infrastructure Partnership Act</a:t>
            </a:r>
          </a:p>
          <a:p>
            <a:pPr marL="0" indent="0" algn="ctr">
              <a:buNone/>
            </a:pPr>
            <a:r>
              <a:rPr lang="en-US" sz="8000" dirty="0"/>
              <a:t>Two Bills were introduced in 118</a:t>
            </a:r>
            <a:r>
              <a:rPr lang="en-US" sz="8000" baseline="30000" dirty="0"/>
              <a:t>th</a:t>
            </a:r>
            <a:r>
              <a:rPr lang="en-US" sz="8000" dirty="0"/>
              <a:t> Congress</a:t>
            </a:r>
          </a:p>
          <a:p>
            <a:pPr marL="0" indent="0">
              <a:buNone/>
            </a:pPr>
            <a:r>
              <a:rPr lang="en-US" sz="8000" dirty="0"/>
              <a:t>	S. 2808					H.R. 6698</a:t>
            </a:r>
          </a:p>
          <a:p>
            <a:pPr marL="0" indent="0">
              <a:buNone/>
            </a:pPr>
            <a:endParaRPr lang="en-US" sz="8000" dirty="0"/>
          </a:p>
          <a:p>
            <a:pPr marL="0" indent="0">
              <a:buNone/>
            </a:pPr>
            <a:r>
              <a:rPr lang="en-US" sz="8000" dirty="0"/>
              <a:t>Provide Federal-Local Community partnership construction funding to local educational agencies eligible to receive payments under Section 7002 and Section 7003 of Title VII of the Every Student Succeeds Act (P.L. 114-95)</a:t>
            </a:r>
          </a:p>
          <a:p>
            <a:endParaRPr lang="en-US" sz="8000" dirty="0"/>
          </a:p>
          <a:p>
            <a:pPr marL="0" indent="0">
              <a:buNone/>
            </a:pPr>
            <a:r>
              <a:rPr lang="en-US" sz="8000" dirty="0"/>
              <a:t>Be it enacted by the Senate and House of Representatives of the United States of America in Congress assembled,</a:t>
            </a:r>
          </a:p>
          <a:p>
            <a:endParaRPr lang="en-US" sz="8000" dirty="0"/>
          </a:p>
          <a:p>
            <a:pPr marL="0" indent="0">
              <a:buNone/>
            </a:pPr>
            <a:r>
              <a:rPr lang="en-US" sz="8000" b="1" dirty="0"/>
              <a:t>SEC. 1. SHORT TITLE.</a:t>
            </a:r>
          </a:p>
          <a:p>
            <a:pPr marL="0" indent="0">
              <a:buNone/>
            </a:pPr>
            <a:endParaRPr lang="en-US" sz="8000" dirty="0"/>
          </a:p>
          <a:p>
            <a:pPr marL="0" indent="0">
              <a:buNone/>
            </a:pPr>
            <a:r>
              <a:rPr lang="en-US" sz="8000" b="1" dirty="0">
                <a:solidFill>
                  <a:srgbClr val="0070C0"/>
                </a:solidFill>
              </a:rPr>
              <a:t>This Act may be cited as the Impact Aid Infrastructure Partnership Act.</a:t>
            </a:r>
          </a:p>
          <a:p>
            <a:pPr marL="0" indent="0">
              <a:buNone/>
            </a:pPr>
            <a:endParaRPr lang="en-US" sz="80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39938222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fontScale="90000"/>
          </a:bodyPr>
          <a:lstStyle/>
          <a:p>
            <a:r>
              <a:rPr lang="en-US" b="1" dirty="0"/>
              <a:t>SEC. 3. IMPACT AID CONSTRUCTION GRANTS AUTHORIZED.</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pPr lvl="0"/>
            <a:r>
              <a:rPr lang="en-US" b="1" dirty="0"/>
              <a:t>FUNDING AND SUNSET. – </a:t>
            </a:r>
            <a:endParaRPr lang="en-US" dirty="0"/>
          </a:p>
          <a:p>
            <a:pPr marL="0" indent="0">
              <a:buNone/>
            </a:pPr>
            <a:r>
              <a:rPr lang="en-US" i="1" dirty="0"/>
              <a:t> </a:t>
            </a:r>
            <a:endParaRPr lang="en-US" dirty="0"/>
          </a:p>
          <a:p>
            <a:pPr lvl="0"/>
            <a:r>
              <a:rPr lang="en-US" b="1" dirty="0"/>
              <a:t>AUTHORIZATION OF APPROPRIATIONS. – </a:t>
            </a:r>
            <a:endParaRPr lang="en-US" dirty="0"/>
          </a:p>
          <a:p>
            <a:r>
              <a:rPr lang="en-US" dirty="0"/>
              <a:t>There are authorized to be appropriated $250,000,000 for each of the four fiscal years 2024, 2025, 2026, and 2027 to carry out this Act. --  </a:t>
            </a:r>
            <a:r>
              <a:rPr lang="en-US" b="1" dirty="0"/>
              <a:t>S. 2808</a:t>
            </a:r>
          </a:p>
          <a:p>
            <a:r>
              <a:rPr lang="en-US" dirty="0"/>
              <a:t>There are authorized to be appropriated $250,000,000 for the </a:t>
            </a:r>
            <a:r>
              <a:rPr lang="en-US" u="sng" dirty="0"/>
              <a:t>first fiscal year that begins after the date of enactment of this Act, and each of the 3 succeeding fiscal years –</a:t>
            </a:r>
            <a:r>
              <a:rPr lang="en-US" b="1" u="sng" dirty="0"/>
              <a:t> H.R. 6698</a:t>
            </a:r>
            <a:r>
              <a:rPr lang="en-US" u="sng" dirty="0"/>
              <a:t> </a:t>
            </a:r>
          </a:p>
          <a:p>
            <a:pPr lvl="0"/>
            <a:r>
              <a:rPr lang="en-US" dirty="0"/>
              <a:t>Of the amount authorized  for each fiscal year, the Secretary shall designate – </a:t>
            </a:r>
          </a:p>
          <a:p>
            <a:pPr lvl="0"/>
            <a:r>
              <a:rPr lang="en-US" dirty="0"/>
              <a:t>75 percent for grants awarded under Section (4) (a) (1) and (2)</a:t>
            </a:r>
          </a:p>
          <a:p>
            <a:pPr lvl="0"/>
            <a:r>
              <a:rPr lang="en-US" dirty="0"/>
              <a:t>25 percent for grants awarded under Section (4) (a) (3) </a:t>
            </a:r>
          </a:p>
          <a:p>
            <a:pPr marL="0" lvl="0" indent="0">
              <a:buNone/>
            </a:pPr>
            <a:endParaRPr lang="en-US" dirty="0"/>
          </a:p>
          <a:p>
            <a:pPr lvl="0"/>
            <a:r>
              <a:rPr lang="en-US" dirty="0"/>
              <a:t> </a:t>
            </a:r>
            <a:r>
              <a:rPr lang="en-US" b="1" dirty="0"/>
              <a:t>SUPPLEMENTAL FUNDING.</a:t>
            </a:r>
            <a:r>
              <a:rPr lang="en-US" dirty="0"/>
              <a:t> – The amount authorized under </a:t>
            </a:r>
          </a:p>
          <a:p>
            <a:r>
              <a:rPr lang="en-US" dirty="0"/>
              <a:t>paragraph (1) shall be in addition to any amounts authorized to be appropriated or otherwise made available to carry out Section 7007 of the Elementary and Secondary Education Act of 1965 (20 U.S.C. 7707).</a:t>
            </a:r>
          </a:p>
          <a:p>
            <a:endParaRPr lang="en-US" dirty="0"/>
          </a:p>
        </p:txBody>
      </p:sp>
    </p:spTree>
    <p:extLst>
      <p:ext uri="{BB962C8B-B14F-4D97-AF65-F5344CB8AC3E}">
        <p14:creationId xmlns:p14="http://schemas.microsoft.com/office/powerpoint/2010/main" val="3362124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762000"/>
          </a:xfrm>
        </p:spPr>
        <p:txBody>
          <a:bodyPr>
            <a:normAutofit fontScale="90000"/>
          </a:bodyPr>
          <a:lstStyle/>
          <a:p>
            <a:br>
              <a:rPr lang="en-US" b="1" dirty="0"/>
            </a:br>
            <a:r>
              <a:rPr lang="en-US" b="1" dirty="0"/>
              <a:t>SEC. 4 ELIGIBILITY.</a:t>
            </a:r>
            <a:br>
              <a:rPr lang="en-US" dirty="0"/>
            </a:br>
            <a:endParaRPr lang="en-US" dirty="0"/>
          </a:p>
        </p:txBody>
      </p:sp>
      <p:sp>
        <p:nvSpPr>
          <p:cNvPr id="3" name="Subtitle 2"/>
          <p:cNvSpPr>
            <a:spLocks noGrp="1"/>
          </p:cNvSpPr>
          <p:nvPr>
            <p:ph type="subTitle" idx="1"/>
          </p:nvPr>
        </p:nvSpPr>
        <p:spPr>
          <a:xfrm>
            <a:off x="1371600" y="1828800"/>
            <a:ext cx="6400800" cy="3581400"/>
          </a:xfrm>
        </p:spPr>
        <p:txBody>
          <a:bodyPr>
            <a:normAutofit fontScale="85000" lnSpcReduction="20000"/>
          </a:bodyPr>
          <a:lstStyle/>
          <a:p>
            <a:pPr algn="l"/>
            <a:r>
              <a:rPr lang="en-US" b="1" dirty="0">
                <a:solidFill>
                  <a:schemeClr val="tx1"/>
                </a:solidFill>
              </a:rPr>
              <a:t> IN GENERAL. – </a:t>
            </a:r>
            <a:r>
              <a:rPr lang="en-US" b="1" dirty="0">
                <a:solidFill>
                  <a:srgbClr val="FF0000"/>
                </a:solidFill>
              </a:rPr>
              <a:t>The Secretary shall</a:t>
            </a:r>
            <a:r>
              <a:rPr lang="en-US" dirty="0">
                <a:solidFill>
                  <a:schemeClr val="tx1"/>
                </a:solidFill>
              </a:rPr>
              <a:t> as based on applications submitted by a local educational agency under Section 5 and eligible for payments under </a:t>
            </a:r>
            <a:r>
              <a:rPr lang="en-US" b="1" dirty="0">
                <a:solidFill>
                  <a:srgbClr val="0070C0"/>
                </a:solidFill>
              </a:rPr>
              <a:t>Section 7002</a:t>
            </a:r>
            <a:r>
              <a:rPr lang="en-US" dirty="0">
                <a:solidFill>
                  <a:schemeClr val="tx1"/>
                </a:solidFill>
              </a:rPr>
              <a:t> of the Elementary and Secondary Education Act of 1965 (20. U.S.C. 7702) or </a:t>
            </a:r>
            <a:r>
              <a:rPr lang="en-US" b="1" dirty="0">
                <a:solidFill>
                  <a:srgbClr val="0070C0"/>
                </a:solidFill>
              </a:rPr>
              <a:t>Section 7003 </a:t>
            </a:r>
            <a:r>
              <a:rPr lang="en-US" dirty="0">
                <a:solidFill>
                  <a:schemeClr val="tx1"/>
                </a:solidFill>
              </a:rPr>
              <a:t>of the Elementary and Secondary Education Act of 1965 (20 U.S.C. 7703) </a:t>
            </a:r>
            <a:r>
              <a:rPr lang="en-US" b="1" dirty="0">
                <a:solidFill>
                  <a:srgbClr val="FF0000"/>
                </a:solidFill>
              </a:rPr>
              <a:t>establish a </a:t>
            </a:r>
            <a:r>
              <a:rPr lang="en-US" b="1" u="sng" dirty="0">
                <a:solidFill>
                  <a:srgbClr val="FF0000"/>
                </a:solidFill>
              </a:rPr>
              <a:t>facility condition priority listing</a:t>
            </a:r>
            <a:r>
              <a:rPr lang="en-US" b="1" dirty="0">
                <a:solidFill>
                  <a:srgbClr val="FF0000"/>
                </a:solidFill>
              </a:rPr>
              <a:t> as follows:</a:t>
            </a:r>
          </a:p>
          <a:p>
            <a:endParaRPr lang="en-US" dirty="0">
              <a:solidFill>
                <a:schemeClr val="tx1"/>
              </a:solidFill>
            </a:endParaRPr>
          </a:p>
        </p:txBody>
      </p:sp>
    </p:spTree>
    <p:extLst>
      <p:ext uri="{BB962C8B-B14F-4D97-AF65-F5344CB8AC3E}">
        <p14:creationId xmlns:p14="http://schemas.microsoft.com/office/powerpoint/2010/main" val="36092160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Congressional Support</a:t>
            </a:r>
            <a:br>
              <a:rPr lang="en-US" dirty="0"/>
            </a:br>
            <a:r>
              <a:rPr lang="en-US" dirty="0"/>
              <a:t>Co-Sponsors – 118</a:t>
            </a:r>
            <a:r>
              <a:rPr lang="en-US" baseline="30000" dirty="0"/>
              <a:t>th</a:t>
            </a:r>
            <a:r>
              <a:rPr lang="en-US" dirty="0"/>
              <a:t> Congress</a:t>
            </a:r>
          </a:p>
        </p:txBody>
      </p:sp>
      <p:sp>
        <p:nvSpPr>
          <p:cNvPr id="3" name="Content Placeholder 2"/>
          <p:cNvSpPr>
            <a:spLocks noGrp="1"/>
          </p:cNvSpPr>
          <p:nvPr>
            <p:ph idx="1"/>
          </p:nvPr>
        </p:nvSpPr>
        <p:spPr>
          <a:xfrm>
            <a:off x="0" y="1600200"/>
            <a:ext cx="9052560" cy="4525963"/>
          </a:xfrm>
        </p:spPr>
        <p:txBody>
          <a:bodyPr>
            <a:normAutofit fontScale="85000" lnSpcReduction="20000"/>
          </a:bodyPr>
          <a:lstStyle/>
          <a:p>
            <a:pPr marL="0" indent="0">
              <a:buNone/>
            </a:pPr>
            <a:r>
              <a:rPr lang="en-US" dirty="0"/>
              <a:t>	S. 2808				H.R. 6698</a:t>
            </a:r>
          </a:p>
          <a:p>
            <a:pPr marL="0" indent="0">
              <a:buNone/>
            </a:pPr>
            <a:r>
              <a:rPr lang="en-US" sz="2000" dirty="0"/>
              <a:t>	</a:t>
            </a:r>
            <a:r>
              <a:rPr lang="en-US" sz="2000" dirty="0" err="1"/>
              <a:t>Mazie</a:t>
            </a:r>
            <a:r>
              <a:rPr lang="en-US" sz="2000" dirty="0"/>
              <a:t> Hirono (D-HI)				John Raymond Garamendi (D-CA)</a:t>
            </a:r>
          </a:p>
          <a:p>
            <a:pPr marL="0" indent="0">
              <a:buNone/>
            </a:pPr>
            <a:r>
              <a:rPr lang="en-US" sz="2000" dirty="0"/>
              <a:t>	Tammy Baldwin (D-WI)*			Raul Grijalva (D-AZ)*</a:t>
            </a:r>
          </a:p>
          <a:p>
            <a:pPr marL="0" indent="0">
              <a:buNone/>
            </a:pPr>
            <a:r>
              <a:rPr lang="en-US" sz="2000" dirty="0"/>
              <a:t>	Ben Lujan (D-NM)*				Julie Brownley (D-CA)</a:t>
            </a:r>
          </a:p>
          <a:p>
            <a:pPr marL="0" indent="0">
              <a:buNone/>
            </a:pPr>
            <a:r>
              <a:rPr lang="en-US" sz="2000" dirty="0"/>
              <a:t>	Tina Smith (D-MN)*				Lloyd Doggett (D-TX)</a:t>
            </a:r>
          </a:p>
          <a:p>
            <a:pPr marL="0" indent="0">
              <a:buNone/>
            </a:pPr>
            <a:r>
              <a:rPr lang="en-US" sz="2000" dirty="0"/>
              <a:t>	Richard Blumenthal (D-CT)			Marilyn Strickland (D-WA</a:t>
            </a:r>
          </a:p>
          <a:p>
            <a:pPr marL="0" indent="0">
              <a:buNone/>
            </a:pPr>
            <a:r>
              <a:rPr lang="en-US" sz="2000" dirty="0"/>
              <a:t>	Richard Durbin (D-IL)				</a:t>
            </a:r>
            <a:r>
              <a:rPr lang="en-US" sz="2000" strike="sngStrike" dirty="0"/>
              <a:t>Mary Peltola (D-AK)</a:t>
            </a:r>
          </a:p>
          <a:p>
            <a:pPr marL="0" indent="0">
              <a:buNone/>
            </a:pPr>
            <a:r>
              <a:rPr lang="en-US" sz="2000" dirty="0"/>
              <a:t>	Kirsten Gillibrand (D-NY)			</a:t>
            </a:r>
            <a:r>
              <a:rPr lang="en-US" sz="2000" strike="sngStrike" dirty="0"/>
              <a:t>Andy Kim (D-NJ</a:t>
            </a:r>
          </a:p>
          <a:p>
            <a:pPr marL="0" indent="0">
              <a:buNone/>
            </a:pPr>
            <a:r>
              <a:rPr lang="en-US" sz="2000" dirty="0"/>
              <a:t>	Martin Heinrich (D-NM)			Jill </a:t>
            </a:r>
            <a:r>
              <a:rPr lang="en-US" sz="2000" dirty="0" err="1"/>
              <a:t>Tokuda</a:t>
            </a:r>
            <a:r>
              <a:rPr lang="en-US" sz="2000" dirty="0"/>
              <a:t> (D-HI)</a:t>
            </a:r>
          </a:p>
          <a:p>
            <a:pPr marL="0" indent="0">
              <a:buNone/>
            </a:pPr>
            <a:r>
              <a:rPr lang="en-US" sz="2000" dirty="0"/>
              <a:t>	Amy Klobuchar (D-MN)			Kim  </a:t>
            </a:r>
            <a:r>
              <a:rPr lang="en-US" sz="2000" dirty="0" err="1"/>
              <a:t>Schrier</a:t>
            </a:r>
            <a:r>
              <a:rPr lang="en-US" sz="2000" dirty="0"/>
              <a:t> (D-WA)	</a:t>
            </a:r>
          </a:p>
          <a:p>
            <a:pPr marL="0" indent="0">
              <a:buNone/>
            </a:pPr>
            <a:r>
              <a:rPr lang="en-US" sz="2000" dirty="0"/>
              <a:t>	Alejandro Padilla (D-CA)			Teresa Leger Fernandez (D-NM)*</a:t>
            </a:r>
          </a:p>
          <a:p>
            <a:pPr marL="0" indent="0">
              <a:buNone/>
            </a:pPr>
            <a:r>
              <a:rPr lang="en-US" sz="2000" dirty="0"/>
              <a:t>	Mark Kelly (D-CA)				Eleanor Holmes (D-DC)</a:t>
            </a:r>
          </a:p>
          <a:p>
            <a:pPr marL="0" indent="0">
              <a:buNone/>
            </a:pPr>
            <a:r>
              <a:rPr lang="en-US" sz="2000" dirty="0"/>
              <a:t>						Jay </a:t>
            </a:r>
            <a:r>
              <a:rPr lang="en-US" sz="2000" dirty="0" err="1"/>
              <a:t>Obermolte</a:t>
            </a:r>
            <a:r>
              <a:rPr lang="en-US" sz="2000" dirty="0"/>
              <a:t> </a:t>
            </a:r>
            <a:r>
              <a:rPr lang="en-US" sz="2000" b="1" dirty="0">
                <a:solidFill>
                  <a:srgbClr val="FF0000"/>
                </a:solidFill>
              </a:rPr>
              <a:t>(R-CA)</a:t>
            </a:r>
          </a:p>
          <a:p>
            <a:pPr marL="0" indent="0">
              <a:buNone/>
            </a:pPr>
            <a:endParaRPr lang="en-US" sz="2000" dirty="0"/>
          </a:p>
          <a:p>
            <a:pPr marL="0" indent="0">
              <a:buNone/>
            </a:pPr>
            <a:r>
              <a:rPr lang="en-US" sz="2000" dirty="0"/>
              <a:t>			*Notes Members of  the </a:t>
            </a:r>
          </a:p>
          <a:p>
            <a:pPr marL="0" indent="0">
              <a:buNone/>
            </a:pPr>
            <a:r>
              <a:rPr lang="en-US" sz="2000" dirty="0"/>
              <a:t>      			 Authorizing Committee</a:t>
            </a:r>
          </a:p>
        </p:txBody>
      </p:sp>
    </p:spTree>
    <p:extLst>
      <p:ext uri="{BB962C8B-B14F-4D97-AF65-F5344CB8AC3E}">
        <p14:creationId xmlns:p14="http://schemas.microsoft.com/office/powerpoint/2010/main" val="2821850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GPS Reading</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t>	I. 118</a:t>
            </a:r>
            <a:r>
              <a:rPr lang="en-US" baseline="30000" dirty="0"/>
              <a:t>th</a:t>
            </a:r>
            <a:r>
              <a:rPr lang="en-US" dirty="0"/>
              <a:t> Congress – Issues</a:t>
            </a:r>
          </a:p>
          <a:p>
            <a:pPr marL="0" indent="0">
              <a:buNone/>
            </a:pPr>
            <a:r>
              <a:rPr lang="en-US" dirty="0"/>
              <a:t>		</a:t>
            </a:r>
            <a:r>
              <a:rPr lang="en-US" sz="2800" dirty="0"/>
              <a:t>A. Fiscal Year 2025 Appropriations</a:t>
            </a:r>
          </a:p>
          <a:p>
            <a:pPr marL="0" indent="0">
              <a:buNone/>
            </a:pPr>
            <a:r>
              <a:rPr lang="en-US" sz="2800" dirty="0"/>
              <a:t>		B. Senate Report Language</a:t>
            </a:r>
          </a:p>
          <a:p>
            <a:pPr marL="0" indent="0">
              <a:buNone/>
            </a:pPr>
            <a:r>
              <a:rPr lang="en-US" dirty="0"/>
              <a:t>	II. 119</a:t>
            </a:r>
            <a:r>
              <a:rPr lang="en-US" baseline="30000" dirty="0"/>
              <a:t>th</a:t>
            </a:r>
            <a:r>
              <a:rPr lang="en-US" dirty="0"/>
              <a:t> Congress</a:t>
            </a:r>
          </a:p>
          <a:p>
            <a:pPr marL="0" indent="0">
              <a:buNone/>
            </a:pPr>
            <a:r>
              <a:rPr lang="en-US" dirty="0"/>
              <a:t>		</a:t>
            </a:r>
            <a:r>
              <a:rPr lang="en-US" sz="2800" dirty="0"/>
              <a:t>A.  Trump Administration</a:t>
            </a:r>
          </a:p>
          <a:p>
            <a:pPr marL="0" indent="0">
              <a:buNone/>
            </a:pPr>
            <a:r>
              <a:rPr lang="en-US" sz="2800" dirty="0"/>
              <a:t>		B.  Fiscal Year 2026 Budget Resolution </a:t>
            </a:r>
          </a:p>
          <a:p>
            <a:pPr marL="0" indent="0">
              <a:buNone/>
            </a:pPr>
            <a:r>
              <a:rPr lang="en-US" sz="2800" dirty="0"/>
              <a:t>		C.  Fiscal Year 2026 Appropriations</a:t>
            </a:r>
          </a:p>
          <a:p>
            <a:pPr marL="0" indent="0">
              <a:buNone/>
            </a:pPr>
            <a:r>
              <a:rPr lang="en-US" sz="2800" dirty="0"/>
              <a:t>		D.  Legislative Priorities</a:t>
            </a:r>
          </a:p>
          <a:p>
            <a:pPr marL="0" indent="0">
              <a:buNone/>
            </a:pPr>
            <a:r>
              <a:rPr lang="en-US" sz="2800" dirty="0"/>
              <a:t>			</a:t>
            </a:r>
            <a:r>
              <a:rPr lang="en-US" sz="2800" dirty="0" err="1"/>
              <a:t>i</a:t>
            </a:r>
            <a:r>
              <a:rPr lang="en-US" sz="2800" dirty="0"/>
              <a:t>. Impact Aid Infrastructure Partnership</a:t>
            </a:r>
          </a:p>
          <a:p>
            <a:pPr marL="0" indent="0">
              <a:buNone/>
            </a:pPr>
            <a:r>
              <a:rPr lang="en-US" sz="2800" dirty="0"/>
              <a:t>			ii. Impact Aid Full Funding Bill</a:t>
            </a:r>
          </a:p>
        </p:txBody>
      </p:sp>
    </p:spTree>
    <p:extLst>
      <p:ext uri="{BB962C8B-B14F-4D97-AF65-F5344CB8AC3E}">
        <p14:creationId xmlns:p14="http://schemas.microsoft.com/office/powerpoint/2010/main" val="3961744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GPS Reading for the 119</a:t>
            </a:r>
            <a:r>
              <a:rPr lang="en-US" baseline="30000" dirty="0"/>
              <a:t>th</a:t>
            </a:r>
            <a:r>
              <a:rPr lang="en-US" dirty="0"/>
              <a:t> Congress</a:t>
            </a:r>
          </a:p>
        </p:txBody>
      </p:sp>
      <p:sp>
        <p:nvSpPr>
          <p:cNvPr id="3" name="Content Placeholder 2"/>
          <p:cNvSpPr>
            <a:spLocks noGrp="1"/>
          </p:cNvSpPr>
          <p:nvPr>
            <p:ph idx="1"/>
          </p:nvPr>
        </p:nvSpPr>
        <p:spPr/>
        <p:txBody>
          <a:bodyPr>
            <a:normAutofit/>
          </a:bodyPr>
          <a:lstStyle/>
          <a:p>
            <a:pPr marL="0" indent="0" algn="ctr">
              <a:buNone/>
            </a:pPr>
            <a:r>
              <a:rPr lang="en-US" sz="2000" b="1" dirty="0">
                <a:solidFill>
                  <a:srgbClr val="FF0000"/>
                </a:solidFill>
              </a:rPr>
              <a:t>Legislative Priorities</a:t>
            </a:r>
          </a:p>
          <a:p>
            <a:pPr marL="457200" indent="-457200" algn="ctr">
              <a:buAutoNum type="arabicPeriod" startAt="2"/>
            </a:pPr>
            <a:r>
              <a:rPr lang="en-US" sz="2000" b="1" dirty="0"/>
              <a:t>Advancing Toward Impact Aid Full Funding Act</a:t>
            </a:r>
          </a:p>
          <a:p>
            <a:pPr marL="0" indent="0" algn="ctr">
              <a:buNone/>
            </a:pPr>
            <a:r>
              <a:rPr lang="en-US" sz="2000" dirty="0"/>
              <a:t>Two Bills were introduced in 118</a:t>
            </a:r>
            <a:r>
              <a:rPr lang="en-US" sz="2000" baseline="30000" dirty="0"/>
              <a:t>th</a:t>
            </a:r>
            <a:r>
              <a:rPr lang="en-US" sz="2000" dirty="0"/>
              <a:t> Congress</a:t>
            </a:r>
          </a:p>
          <a:p>
            <a:pPr marL="0" indent="0">
              <a:buNone/>
            </a:pPr>
            <a:r>
              <a:rPr lang="en-US" sz="2000" dirty="0"/>
              <a:t>	S. 871				H.R. 1591</a:t>
            </a:r>
          </a:p>
          <a:p>
            <a:pPr marL="0" indent="0">
              <a:buNone/>
            </a:pPr>
            <a:r>
              <a:rPr lang="en-US" sz="2000" dirty="0"/>
              <a:t>Purpose: A bill to amend section 7014 of the Elementary and Secondary Education Act of 1965 to advance toward full Federal funding for impact aid and for other purposes. The bill would amend Section 7014 (Authorization for  Appropriations) by striking current language and insert an authorized level for each Impact Aid Section i.e. Federal Property, Basic Support, Disabilities, Construction that over a 6 year period will bring each program up to a level that would reach full funding.</a:t>
            </a:r>
          </a:p>
          <a:p>
            <a:pPr marL="0" indent="0">
              <a:buNone/>
            </a:pPr>
            <a:endParaRPr lang="en-US" sz="2000" dirty="0"/>
          </a:p>
        </p:txBody>
      </p:sp>
    </p:spTree>
    <p:extLst>
      <p:ext uri="{BB962C8B-B14F-4D97-AF65-F5344CB8AC3E}">
        <p14:creationId xmlns:p14="http://schemas.microsoft.com/office/powerpoint/2010/main" val="3934114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Congressional Support</a:t>
            </a:r>
            <a:br>
              <a:rPr lang="en-US" dirty="0"/>
            </a:br>
            <a:r>
              <a:rPr lang="en-US" dirty="0"/>
              <a:t>Co-Sponsors – 118</a:t>
            </a:r>
            <a:r>
              <a:rPr lang="en-US" baseline="30000" dirty="0"/>
              <a:t>th</a:t>
            </a:r>
            <a:r>
              <a:rPr lang="en-US" dirty="0"/>
              <a:t> Congress</a:t>
            </a:r>
          </a:p>
        </p:txBody>
      </p:sp>
      <p:sp>
        <p:nvSpPr>
          <p:cNvPr id="3" name="Content Placeholder 2"/>
          <p:cNvSpPr>
            <a:spLocks noGrp="1"/>
          </p:cNvSpPr>
          <p:nvPr>
            <p:ph idx="1"/>
          </p:nvPr>
        </p:nvSpPr>
        <p:spPr>
          <a:xfrm>
            <a:off x="457200" y="1805925"/>
            <a:ext cx="8229600" cy="4114512"/>
          </a:xfrm>
        </p:spPr>
        <p:txBody>
          <a:bodyPr>
            <a:normAutofit fontScale="92500" lnSpcReduction="20000"/>
          </a:bodyPr>
          <a:lstStyle/>
          <a:p>
            <a:pPr marL="0" indent="0">
              <a:buNone/>
            </a:pPr>
            <a:r>
              <a:rPr lang="en-US" dirty="0"/>
              <a:t>	</a:t>
            </a:r>
            <a:r>
              <a:rPr lang="en-US" sz="2800" dirty="0"/>
              <a:t>S. 871				H.R. 1591</a:t>
            </a:r>
            <a:r>
              <a:rPr lang="en-US" sz="1800" dirty="0"/>
              <a:t>	(40 Co-sponsors)</a:t>
            </a:r>
          </a:p>
          <a:p>
            <a:pPr marL="0" indent="0">
              <a:buNone/>
            </a:pPr>
            <a:r>
              <a:rPr lang="en-US" sz="1800" dirty="0"/>
              <a:t>	</a:t>
            </a:r>
            <a:r>
              <a:rPr lang="en-US" sz="1500" dirty="0"/>
              <a:t>Ben Ray Lujan (D-NM)			Mike Levin (D-CA)		</a:t>
            </a:r>
          </a:p>
          <a:p>
            <a:pPr marL="0" indent="0">
              <a:buNone/>
            </a:pPr>
            <a:r>
              <a:rPr lang="en-US" sz="1500" dirty="0"/>
              <a:t>	Thomas Tillis (R-NC)			Tom Cole (R-OK)</a:t>
            </a:r>
          </a:p>
          <a:p>
            <a:pPr marL="0" indent="0">
              <a:buNone/>
            </a:pPr>
            <a:r>
              <a:rPr lang="en-US" sz="1500" dirty="0"/>
              <a:t>	Kristen Gillibrand (D-NY)			Marilyn Strickland (D-WA)</a:t>
            </a:r>
          </a:p>
          <a:p>
            <a:pPr marL="0" indent="0">
              <a:buNone/>
            </a:pPr>
            <a:r>
              <a:rPr lang="en-US" sz="1500" dirty="0"/>
              <a:t>	</a:t>
            </a:r>
            <a:r>
              <a:rPr lang="en-US" sz="1500" dirty="0" err="1"/>
              <a:t>Markwayne</a:t>
            </a:r>
            <a:r>
              <a:rPr lang="en-US" sz="1500" dirty="0"/>
              <a:t> Mullin (R-OK)		David </a:t>
            </a:r>
            <a:r>
              <a:rPr lang="en-US" sz="1500" dirty="0" err="1"/>
              <a:t>Valadao</a:t>
            </a:r>
            <a:r>
              <a:rPr lang="en-US" sz="1500" dirty="0"/>
              <a:t> (R-CA)</a:t>
            </a:r>
          </a:p>
          <a:p>
            <a:pPr marL="0" indent="0">
              <a:buNone/>
            </a:pPr>
            <a:r>
              <a:rPr lang="en-US" sz="1500" dirty="0"/>
              <a:t>	Richard Durbin (D-IL)			</a:t>
            </a:r>
            <a:r>
              <a:rPr lang="en-US" sz="1500" strike="sngStrike" dirty="0"/>
              <a:t>Andy Kim (D-NJ)</a:t>
            </a:r>
          </a:p>
          <a:p>
            <a:pPr marL="0" indent="0">
              <a:buNone/>
            </a:pPr>
            <a:r>
              <a:rPr lang="en-US" sz="1500" dirty="0"/>
              <a:t>	John </a:t>
            </a:r>
            <a:r>
              <a:rPr lang="en-US" sz="1500" dirty="0" err="1"/>
              <a:t>Cornyn</a:t>
            </a:r>
            <a:r>
              <a:rPr lang="en-US" sz="1500" dirty="0"/>
              <a:t> (R-TX)			Sara Jacobs (D-CA)</a:t>
            </a:r>
          </a:p>
          <a:p>
            <a:pPr marL="0" indent="0">
              <a:buNone/>
            </a:pPr>
            <a:r>
              <a:rPr lang="en-US" sz="1500" dirty="0"/>
              <a:t>	James Lankford (R-OK)			</a:t>
            </a:r>
            <a:r>
              <a:rPr lang="en-US" sz="1500" strike="sngStrike" dirty="0"/>
              <a:t>Derek Kilmer (D-WA)</a:t>
            </a:r>
          </a:p>
          <a:p>
            <a:pPr marL="0" indent="0">
              <a:buNone/>
            </a:pPr>
            <a:r>
              <a:rPr lang="en-US" sz="1500" dirty="0"/>
              <a:t>	</a:t>
            </a:r>
            <a:r>
              <a:rPr lang="en-US" sz="1500" strike="sngStrike" dirty="0"/>
              <a:t>Jon Tester (D-MT)</a:t>
            </a:r>
            <a:r>
              <a:rPr lang="en-US" sz="1500" dirty="0"/>
              <a:t>			Mike </a:t>
            </a:r>
            <a:r>
              <a:rPr lang="en-US" sz="1500" dirty="0" err="1"/>
              <a:t>Bost</a:t>
            </a:r>
            <a:r>
              <a:rPr lang="en-US" sz="1500" dirty="0"/>
              <a:t> (R-IL)</a:t>
            </a:r>
          </a:p>
          <a:p>
            <a:pPr marL="0" indent="0">
              <a:buNone/>
            </a:pPr>
            <a:r>
              <a:rPr lang="en-US" sz="1500" dirty="0"/>
              <a:t>	</a:t>
            </a:r>
            <a:r>
              <a:rPr lang="en-US" sz="1500" strike="sngStrike" dirty="0"/>
              <a:t>Dianne Feinstein (D-CA)</a:t>
            </a:r>
            <a:r>
              <a:rPr lang="en-US" sz="1500" dirty="0"/>
              <a:t>			Joe Courtney (D-CT)</a:t>
            </a:r>
          </a:p>
          <a:p>
            <a:pPr marL="0" indent="0">
              <a:buNone/>
            </a:pPr>
            <a:r>
              <a:rPr lang="en-US" sz="1500" dirty="0"/>
              <a:t>					Stephanie Bice (R-OK)</a:t>
            </a:r>
          </a:p>
          <a:p>
            <a:pPr marL="0" indent="0">
              <a:buNone/>
            </a:pPr>
            <a:r>
              <a:rPr lang="en-US" sz="1500" dirty="0"/>
              <a:t>					Kim </a:t>
            </a:r>
            <a:r>
              <a:rPr lang="en-US" sz="1500" dirty="0" err="1"/>
              <a:t>Schrier</a:t>
            </a:r>
            <a:r>
              <a:rPr lang="en-US" sz="1500" dirty="0"/>
              <a:t> (D-WA)</a:t>
            </a:r>
          </a:p>
          <a:p>
            <a:pPr marL="0" indent="0">
              <a:buNone/>
            </a:pPr>
            <a:r>
              <a:rPr lang="en-US" sz="1500" dirty="0"/>
              <a:t>					Julia </a:t>
            </a:r>
            <a:r>
              <a:rPr lang="en-US" sz="1500" dirty="0" err="1"/>
              <a:t>Brownley</a:t>
            </a:r>
            <a:r>
              <a:rPr lang="en-US" sz="1500" dirty="0"/>
              <a:t> (D-CA)</a:t>
            </a:r>
          </a:p>
          <a:p>
            <a:pPr marL="0" indent="0">
              <a:buNone/>
            </a:pPr>
            <a:r>
              <a:rPr lang="en-US" sz="1500" dirty="0"/>
              <a:t>					Christopher Smith (R-NJ)</a:t>
            </a:r>
          </a:p>
          <a:p>
            <a:pPr marL="0" indent="0">
              <a:buNone/>
            </a:pPr>
            <a:r>
              <a:rPr lang="en-US" sz="1500" dirty="0"/>
              <a:t>					Wiley Nickel (D-NC)</a:t>
            </a:r>
          </a:p>
          <a:p>
            <a:pPr marL="0" indent="0">
              <a:buNone/>
            </a:pPr>
            <a:r>
              <a:rPr lang="en-US" sz="1800" dirty="0"/>
              <a:t>					</a:t>
            </a:r>
            <a:r>
              <a:rPr lang="en-US" sz="1500" dirty="0"/>
              <a:t>Jared Huffman (D-CA)</a:t>
            </a:r>
          </a:p>
        </p:txBody>
      </p:sp>
    </p:spTree>
    <p:extLst>
      <p:ext uri="{BB962C8B-B14F-4D97-AF65-F5344CB8AC3E}">
        <p14:creationId xmlns:p14="http://schemas.microsoft.com/office/powerpoint/2010/main" val="2029470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Congressional Support</a:t>
            </a:r>
            <a:br>
              <a:rPr lang="en-US" dirty="0"/>
            </a:br>
            <a:r>
              <a:rPr lang="en-US" dirty="0"/>
              <a:t>Co-Sponsors – 118</a:t>
            </a:r>
            <a:r>
              <a:rPr lang="en-US" baseline="30000" dirty="0"/>
              <a:t>th</a:t>
            </a:r>
            <a:r>
              <a:rPr lang="en-US" dirty="0"/>
              <a:t> Congress</a:t>
            </a:r>
          </a:p>
        </p:txBody>
      </p:sp>
      <p:sp>
        <p:nvSpPr>
          <p:cNvPr id="3" name="Content Placeholder 2"/>
          <p:cNvSpPr>
            <a:spLocks noGrp="1"/>
          </p:cNvSpPr>
          <p:nvPr>
            <p:ph idx="1"/>
          </p:nvPr>
        </p:nvSpPr>
        <p:spPr/>
        <p:txBody>
          <a:bodyPr>
            <a:normAutofit lnSpcReduction="10000"/>
          </a:bodyPr>
          <a:lstStyle/>
          <a:p>
            <a:pPr marL="0" indent="0" algn="ctr">
              <a:buNone/>
            </a:pPr>
            <a:r>
              <a:rPr lang="en-US" sz="2800" dirty="0"/>
              <a:t>H.R. 1591 Continued</a:t>
            </a:r>
          </a:p>
          <a:p>
            <a:pPr marL="0" indent="0">
              <a:buNone/>
            </a:pPr>
            <a:r>
              <a:rPr lang="en-US" sz="2800" dirty="0"/>
              <a:t>	</a:t>
            </a:r>
            <a:r>
              <a:rPr lang="en-US" sz="1600" dirty="0"/>
              <a:t>Jay </a:t>
            </a:r>
            <a:r>
              <a:rPr lang="en-US" sz="1600" dirty="0" err="1"/>
              <a:t>Obernolte</a:t>
            </a:r>
            <a:r>
              <a:rPr lang="en-US" sz="1600" dirty="0"/>
              <a:t> (R-CA)</a:t>
            </a:r>
            <a:r>
              <a:rPr lang="en-US" sz="2800" dirty="0"/>
              <a:t>			</a:t>
            </a:r>
            <a:r>
              <a:rPr lang="en-US" sz="1600" dirty="0"/>
              <a:t>Bonnie Watson Coleman (D-NJ)</a:t>
            </a:r>
          </a:p>
          <a:p>
            <a:pPr marL="0" indent="0">
              <a:buNone/>
            </a:pPr>
            <a:r>
              <a:rPr lang="en-US" sz="1600" dirty="0"/>
              <a:t>	Donald Davis (D-NC)			Scott Peters (D-CA)</a:t>
            </a:r>
          </a:p>
          <a:p>
            <a:pPr marL="0" indent="0">
              <a:buNone/>
            </a:pPr>
            <a:r>
              <a:rPr lang="en-US" sz="1600" dirty="0"/>
              <a:t>	Ed Case (D-HI)			Jill </a:t>
            </a:r>
            <a:r>
              <a:rPr lang="en-US" sz="1600" dirty="0" err="1"/>
              <a:t>Tokuda</a:t>
            </a:r>
            <a:r>
              <a:rPr lang="en-US" sz="1600" dirty="0"/>
              <a:t> (D-HI)</a:t>
            </a:r>
          </a:p>
          <a:p>
            <a:pPr marL="0" indent="0">
              <a:buNone/>
            </a:pPr>
            <a:r>
              <a:rPr lang="en-US" sz="1600" dirty="0"/>
              <a:t>	Veronica Escobar (D-TX)		Bill Foster (D-IL)</a:t>
            </a:r>
          </a:p>
          <a:p>
            <a:pPr marL="0" indent="0">
              <a:buNone/>
            </a:pPr>
            <a:r>
              <a:rPr lang="en-US" sz="1600" dirty="0"/>
              <a:t>	</a:t>
            </a:r>
            <a:r>
              <a:rPr lang="en-US" sz="1600" strike="sngStrike" dirty="0"/>
              <a:t>David </a:t>
            </a:r>
            <a:r>
              <a:rPr lang="en-US" sz="1600" strike="sngStrike" dirty="0" err="1"/>
              <a:t>Trone</a:t>
            </a:r>
            <a:r>
              <a:rPr lang="en-US" sz="1600" strike="sngStrike" dirty="0"/>
              <a:t> (D-MD)</a:t>
            </a:r>
            <a:r>
              <a:rPr lang="en-US" sz="1600" dirty="0"/>
              <a:t>			Jack Bergman (R-MI)</a:t>
            </a:r>
          </a:p>
          <a:p>
            <a:pPr marL="0" indent="0">
              <a:buNone/>
            </a:pPr>
            <a:r>
              <a:rPr lang="en-US" sz="1600" dirty="0"/>
              <a:t>	Teresa Fernandez Leger (D-NM)		</a:t>
            </a:r>
            <a:r>
              <a:rPr lang="en-US" sz="1600" dirty="0" err="1"/>
              <a:t>Sharice</a:t>
            </a:r>
            <a:r>
              <a:rPr lang="en-US" sz="1600" dirty="0"/>
              <a:t> </a:t>
            </a:r>
            <a:r>
              <a:rPr lang="en-US" sz="1600" dirty="0" err="1"/>
              <a:t>Davids</a:t>
            </a:r>
            <a:r>
              <a:rPr lang="en-US" sz="1600" dirty="0"/>
              <a:t> (D-KS)</a:t>
            </a:r>
          </a:p>
          <a:p>
            <a:pPr marL="0" indent="0">
              <a:buNone/>
            </a:pPr>
            <a:r>
              <a:rPr lang="en-US" sz="1600" dirty="0"/>
              <a:t>	Nicholas </a:t>
            </a:r>
            <a:r>
              <a:rPr lang="en-US" sz="1600" dirty="0" err="1"/>
              <a:t>Langworthy</a:t>
            </a:r>
            <a:r>
              <a:rPr lang="en-US" sz="1600" dirty="0"/>
              <a:t> (R-NY)		Ruben </a:t>
            </a:r>
            <a:r>
              <a:rPr lang="en-US" sz="1600" dirty="0" err="1"/>
              <a:t>Gallego</a:t>
            </a:r>
            <a:r>
              <a:rPr lang="en-US" sz="1600" dirty="0"/>
              <a:t> (D-AZ)</a:t>
            </a:r>
          </a:p>
          <a:p>
            <a:pPr marL="0" indent="0">
              <a:buNone/>
            </a:pPr>
            <a:r>
              <a:rPr lang="en-US" sz="1600" dirty="0"/>
              <a:t>	Patrick Ryan (D-NY)			Christopher </a:t>
            </a:r>
            <a:r>
              <a:rPr lang="en-US" sz="1600" dirty="0" err="1"/>
              <a:t>Deluzio</a:t>
            </a:r>
            <a:r>
              <a:rPr lang="en-US" sz="1600" dirty="0"/>
              <a:t> (D-PA)</a:t>
            </a:r>
          </a:p>
          <a:p>
            <a:pPr marL="0" indent="0">
              <a:buNone/>
            </a:pPr>
            <a:r>
              <a:rPr lang="en-US" sz="1600" dirty="0"/>
              <a:t>	Mike Sherrill (D-NJ)			John Garamendi (D-CA)</a:t>
            </a:r>
          </a:p>
          <a:p>
            <a:pPr marL="0" indent="0">
              <a:buNone/>
            </a:pPr>
            <a:r>
              <a:rPr lang="en-US" sz="1600" dirty="0"/>
              <a:t>	Raul </a:t>
            </a:r>
            <a:r>
              <a:rPr lang="en-US" sz="1600" dirty="0" err="1"/>
              <a:t>Grijalva</a:t>
            </a:r>
            <a:r>
              <a:rPr lang="en-US" sz="1600" dirty="0"/>
              <a:t> (D-AZ)			</a:t>
            </a:r>
            <a:r>
              <a:rPr lang="en-US" sz="1600" strike="sngStrike" dirty="0"/>
              <a:t>Mary Sattler </a:t>
            </a:r>
            <a:r>
              <a:rPr lang="en-US" sz="1600" strike="sngStrike" dirty="0" err="1"/>
              <a:t>Peltola</a:t>
            </a:r>
            <a:r>
              <a:rPr lang="en-US" sz="1600" strike="sngStrike" dirty="0"/>
              <a:t> (D-AK)</a:t>
            </a:r>
          </a:p>
          <a:p>
            <a:pPr marL="0" indent="0">
              <a:buNone/>
            </a:pPr>
            <a:r>
              <a:rPr lang="en-US" sz="1600" dirty="0"/>
              <a:t>	Gabe Vasquez (D-NM)			Donald Norcross (D-NJ)</a:t>
            </a:r>
          </a:p>
          <a:p>
            <a:pPr marL="0" indent="0">
              <a:buNone/>
            </a:pPr>
            <a:r>
              <a:rPr lang="en-US" sz="1600" dirty="0"/>
              <a:t>	Josh </a:t>
            </a:r>
            <a:r>
              <a:rPr lang="en-US" sz="1600" dirty="0" err="1"/>
              <a:t>Gottheimer</a:t>
            </a:r>
            <a:r>
              <a:rPr lang="en-US" sz="1600" dirty="0"/>
              <a:t> (D-NJ)		</a:t>
            </a:r>
            <a:r>
              <a:rPr lang="en-US" sz="1600" strike="sngStrike" dirty="0"/>
              <a:t>C.A. Dutch </a:t>
            </a:r>
            <a:r>
              <a:rPr lang="en-US" sz="1600" strike="sngStrike" dirty="0" err="1"/>
              <a:t>Ruppersberger</a:t>
            </a:r>
            <a:r>
              <a:rPr lang="en-US" sz="1600" strike="sngStrike" dirty="0"/>
              <a:t> (D-MD)</a:t>
            </a:r>
          </a:p>
          <a:p>
            <a:pPr marL="0" indent="0">
              <a:buNone/>
            </a:pPr>
            <a:r>
              <a:rPr lang="en-US" sz="1600" dirty="0"/>
              <a:t>	Don Bacon (R-NE)			Seth </a:t>
            </a:r>
            <a:r>
              <a:rPr lang="en-US" sz="1600" dirty="0" err="1"/>
              <a:t>Magaziner</a:t>
            </a:r>
            <a:r>
              <a:rPr lang="en-US" sz="1600" dirty="0"/>
              <a:t> (D-RI)</a:t>
            </a:r>
          </a:p>
          <a:p>
            <a:pPr marL="0" indent="0">
              <a:buNone/>
            </a:pPr>
            <a:endParaRPr lang="en-US" sz="1600" dirty="0"/>
          </a:p>
        </p:txBody>
      </p:sp>
    </p:spTree>
    <p:extLst>
      <p:ext uri="{BB962C8B-B14F-4D97-AF65-F5344CB8AC3E}">
        <p14:creationId xmlns:p14="http://schemas.microsoft.com/office/powerpoint/2010/main" val="15612775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Our challenge in the 119</a:t>
            </a:r>
            <a:r>
              <a:rPr lang="en-US" baseline="30000" dirty="0"/>
              <a:t>th</a:t>
            </a:r>
            <a:r>
              <a:rPr lang="en-US" dirty="0"/>
              <a:t> Congress  Seek additional Co-sponsors</a:t>
            </a:r>
          </a:p>
        </p:txBody>
      </p:sp>
      <p:sp>
        <p:nvSpPr>
          <p:cNvPr id="3" name="Content Placeholder 2"/>
          <p:cNvSpPr>
            <a:spLocks noGrp="1"/>
          </p:cNvSpPr>
          <p:nvPr>
            <p:ph idx="1"/>
          </p:nvPr>
        </p:nvSpPr>
        <p:spPr/>
        <p:txBody>
          <a:bodyPr>
            <a:normAutofit/>
          </a:bodyPr>
          <a:lstStyle/>
          <a:p>
            <a:r>
              <a:rPr lang="en-US" sz="1600" dirty="0"/>
              <a:t>If we (NIISA, NAFIS) expect to see movement on either bill we need to expand the list of Co-Sponsors.   </a:t>
            </a:r>
          </a:p>
          <a:p>
            <a:endParaRPr lang="en-US" sz="1600" dirty="0"/>
          </a:p>
          <a:p>
            <a:r>
              <a:rPr lang="en-US" sz="1600" dirty="0"/>
              <a:t>So where do we look for support?</a:t>
            </a:r>
          </a:p>
          <a:p>
            <a:pPr marL="0" indent="0">
              <a:buNone/>
            </a:pPr>
            <a:endParaRPr lang="en-US" sz="1600" dirty="0"/>
          </a:p>
          <a:p>
            <a:r>
              <a:rPr lang="en-US" sz="1600" dirty="0"/>
              <a:t>The natural support base should be from those Members who are a part of the House and Senate Impact Aid Coalition.  The fact that they put forth their support for Impact Aid by agreeing to be a part of the Coalition – should imply that they support the needs of federally connected school districts.  The coalitions are not just for decoration, but rather are to support the program through their actions, i.e. Sign-on to “Dear Colleague” letters when asked and to co-sponsor legislation that NAFIS supports: Appropriation Increases, the Full Funding Bill and the Infrastructure bill.</a:t>
            </a:r>
          </a:p>
          <a:p>
            <a:endParaRPr lang="en-US" sz="1600" dirty="0"/>
          </a:p>
          <a:p>
            <a:r>
              <a:rPr lang="en-US" sz="1600" dirty="0"/>
              <a:t>Urge your Member to join the 119</a:t>
            </a:r>
            <a:r>
              <a:rPr lang="en-US" sz="1600" baseline="30000" dirty="0"/>
              <a:t>th</a:t>
            </a:r>
            <a:r>
              <a:rPr lang="en-US" sz="1600" dirty="0"/>
              <a:t> Congressional Impact Aid House/Senate Coalition (Caucus) Let them know to contact NAFIS </a:t>
            </a:r>
            <a:r>
              <a:rPr lang="en-US" sz="1600" dirty="0">
                <a:hlinkClick r:id="rId2"/>
              </a:rPr>
              <a:t>Jschimmenti@nafisdc.org</a:t>
            </a:r>
            <a:r>
              <a:rPr lang="en-US" sz="1600" dirty="0"/>
              <a:t> to join</a:t>
            </a:r>
            <a:endParaRPr lang="en-US" sz="1600" b="1" dirty="0">
              <a:solidFill>
                <a:srgbClr val="FF0000"/>
              </a:solidFill>
            </a:endParaRPr>
          </a:p>
        </p:txBody>
      </p:sp>
    </p:spTree>
    <p:extLst>
      <p:ext uri="{BB962C8B-B14F-4D97-AF65-F5344CB8AC3E}">
        <p14:creationId xmlns:p14="http://schemas.microsoft.com/office/powerpoint/2010/main" val="520940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House Impact Aid Coalition</a:t>
            </a:r>
          </a:p>
        </p:txBody>
      </p:sp>
      <p:sp>
        <p:nvSpPr>
          <p:cNvPr id="3" name="Content Placeholder 2"/>
          <p:cNvSpPr>
            <a:spLocks noGrp="1"/>
          </p:cNvSpPr>
          <p:nvPr>
            <p:ph idx="1"/>
          </p:nvPr>
        </p:nvSpPr>
        <p:spPr>
          <a:xfrm>
            <a:off x="457200" y="1143000"/>
            <a:ext cx="8229600" cy="4983163"/>
          </a:xfrm>
        </p:spPr>
        <p:txBody>
          <a:bodyPr>
            <a:normAutofit fontScale="25000" lnSpcReduction="20000"/>
          </a:bodyPr>
          <a:lstStyle/>
          <a:p>
            <a:pPr marL="3200400" lvl="7" indent="0">
              <a:buNone/>
            </a:pPr>
            <a:r>
              <a:rPr lang="en-US" sz="4800" b="1" dirty="0"/>
              <a:t>        </a:t>
            </a:r>
            <a:r>
              <a:rPr lang="en-US" sz="5600" b="1" dirty="0"/>
              <a:t>118</a:t>
            </a:r>
            <a:r>
              <a:rPr lang="en-US" sz="5600" b="1" baseline="30000" dirty="0"/>
              <a:t>th</a:t>
            </a:r>
            <a:r>
              <a:rPr lang="en-US" sz="5600" b="1" dirty="0"/>
              <a:t> Congress</a:t>
            </a:r>
            <a:endParaRPr lang="en-US" sz="5600" dirty="0"/>
          </a:p>
          <a:p>
            <a:pPr marL="0" indent="0">
              <a:buNone/>
            </a:pPr>
            <a:r>
              <a:rPr lang="en-US" sz="4800" b="1" dirty="0"/>
              <a:t> </a:t>
            </a:r>
            <a:endParaRPr lang="en-US" sz="4800" dirty="0"/>
          </a:p>
          <a:p>
            <a:pPr marL="0" indent="0" algn="ctr">
              <a:buNone/>
            </a:pPr>
            <a:br>
              <a:rPr lang="en-US" sz="4800" b="1" u="sng" dirty="0"/>
            </a:br>
            <a:r>
              <a:rPr lang="en-US" sz="4800" b="1" u="sng" dirty="0"/>
              <a:t>Co-Chairs</a:t>
            </a:r>
            <a:endParaRPr lang="en-US" sz="4800" dirty="0"/>
          </a:p>
          <a:p>
            <a:pPr marL="0" indent="0" algn="ctr">
              <a:buNone/>
            </a:pPr>
            <a:r>
              <a:rPr lang="en-US" sz="4800" dirty="0"/>
              <a:t> Courtney, Joseph (D-CT)</a:t>
            </a:r>
          </a:p>
          <a:p>
            <a:pPr marL="0" indent="0" algn="ctr">
              <a:buNone/>
            </a:pPr>
            <a:r>
              <a:rPr lang="en-US" sz="4800" dirty="0"/>
              <a:t>Newhouse, Dan </a:t>
            </a:r>
            <a:r>
              <a:rPr lang="en-US" sz="4800" b="1" dirty="0"/>
              <a:t>(R-WA)</a:t>
            </a:r>
            <a:endParaRPr lang="en-US" sz="4800" dirty="0"/>
          </a:p>
          <a:p>
            <a:pPr marL="0" indent="0" algn="ctr">
              <a:buNone/>
            </a:pPr>
            <a:r>
              <a:rPr lang="en-US" sz="4800" dirty="0"/>
              <a:t> </a:t>
            </a:r>
            <a:r>
              <a:rPr lang="en-US" sz="4800" b="1" u="sng" dirty="0"/>
              <a:t>Steering Committee</a:t>
            </a:r>
            <a:endParaRPr lang="en-US" sz="4800" dirty="0"/>
          </a:p>
          <a:p>
            <a:pPr marL="0" indent="0" algn="ctr">
              <a:buNone/>
            </a:pPr>
            <a:r>
              <a:rPr lang="en-US" sz="4800" dirty="0"/>
              <a:t>Pallone, Frank (D-NJ)</a:t>
            </a:r>
          </a:p>
          <a:p>
            <a:pPr marL="0" indent="0" algn="ctr">
              <a:buNone/>
            </a:pPr>
            <a:r>
              <a:rPr lang="en-US" sz="4800" dirty="0"/>
              <a:t>Scott, Bobby (D-VA)</a:t>
            </a:r>
          </a:p>
          <a:p>
            <a:pPr marL="0" indent="0" algn="ctr">
              <a:buNone/>
            </a:pPr>
            <a:r>
              <a:rPr lang="en-US" sz="4800" dirty="0"/>
              <a:t>Smith, Chris </a:t>
            </a:r>
            <a:r>
              <a:rPr lang="en-US" sz="4800" b="1" dirty="0"/>
              <a:t>(R-NJ)</a:t>
            </a:r>
            <a:endParaRPr lang="en-US" sz="4800" dirty="0"/>
          </a:p>
          <a:p>
            <a:pPr marL="0" indent="0">
              <a:buNone/>
            </a:pPr>
            <a:r>
              <a:rPr lang="en-US" sz="4800" dirty="0"/>
              <a:t>	 </a:t>
            </a:r>
            <a:br>
              <a:rPr lang="en-US" sz="4800" b="1" dirty="0"/>
            </a:br>
            <a:r>
              <a:rPr lang="en-US" sz="4800" b="1" dirty="0"/>
              <a:t>	</a:t>
            </a:r>
            <a:r>
              <a:rPr lang="en-US" sz="4800" b="1" u="sng" dirty="0"/>
              <a:t>General Membership</a:t>
            </a:r>
            <a:endParaRPr lang="en-US" sz="4800" dirty="0"/>
          </a:p>
          <a:p>
            <a:pPr marL="0" indent="0">
              <a:buNone/>
            </a:pPr>
            <a:r>
              <a:rPr lang="en-US" sz="4800" dirty="0"/>
              <a:t>	Amodei, Mark </a:t>
            </a:r>
            <a:r>
              <a:rPr lang="en-US" sz="4800" b="1" dirty="0"/>
              <a:t>(R-NV)	 </a:t>
            </a:r>
            <a:r>
              <a:rPr lang="en-US" sz="4800" dirty="0"/>
              <a:t>Castro, Joaquin (D-TX)	 Gosar, Paul </a:t>
            </a:r>
            <a:r>
              <a:rPr lang="en-US" sz="4800" b="1" dirty="0"/>
              <a:t>(R-AZ)</a:t>
            </a:r>
            <a:endParaRPr lang="en-US" sz="4800" dirty="0"/>
          </a:p>
          <a:p>
            <a:pPr marL="0" indent="0">
              <a:buNone/>
            </a:pPr>
            <a:r>
              <a:rPr lang="en-US" sz="4800" dirty="0"/>
              <a:t>	Armstrong, Kelly </a:t>
            </a:r>
            <a:r>
              <a:rPr lang="en-US" sz="4800" b="1" dirty="0"/>
              <a:t>(R-ND)	 </a:t>
            </a:r>
            <a:r>
              <a:rPr lang="en-US" sz="4800" dirty="0"/>
              <a:t>Cicilline, David (D-RI)	 Gottheimer, Josh (D-NJ)</a:t>
            </a:r>
          </a:p>
          <a:p>
            <a:pPr marL="0" indent="0">
              <a:buNone/>
            </a:pPr>
            <a:r>
              <a:rPr lang="en-US" sz="4800" dirty="0"/>
              <a:t>	Clyburn, James (D-SC)	 Bacon, Don </a:t>
            </a:r>
            <a:r>
              <a:rPr lang="en-US" sz="4800" b="1" dirty="0"/>
              <a:t>(R-NE)	</a:t>
            </a:r>
            <a:r>
              <a:rPr lang="en-US" sz="4800" dirty="0"/>
              <a:t> Granger, Kay </a:t>
            </a:r>
            <a:r>
              <a:rPr lang="en-US" sz="4800" b="1" dirty="0"/>
              <a:t>(R-TX)</a:t>
            </a:r>
            <a:endParaRPr lang="en-US" sz="4800" dirty="0"/>
          </a:p>
          <a:p>
            <a:pPr marL="0" indent="0">
              <a:buNone/>
            </a:pPr>
            <a:r>
              <a:rPr lang="en-US" sz="4800" dirty="0"/>
              <a:t>	Cole, Tom </a:t>
            </a:r>
            <a:r>
              <a:rPr lang="en-US" sz="4800" b="1" dirty="0"/>
              <a:t>(R-OK)	</a:t>
            </a:r>
            <a:r>
              <a:rPr lang="en-US" sz="4800" dirty="0"/>
              <a:t> Bishop, Sanford (D-GA)	 Grijalva, Raúl (D-AZ)</a:t>
            </a:r>
          </a:p>
          <a:p>
            <a:pPr marL="457200" lvl="1" indent="0">
              <a:buNone/>
            </a:pPr>
            <a:r>
              <a:rPr lang="en-US" sz="4400" dirty="0"/>
              <a:t>	Connolly, Gerald (D-VA)	 </a:t>
            </a:r>
            <a:r>
              <a:rPr lang="en-US" sz="4800" dirty="0"/>
              <a:t>Bost, Mike </a:t>
            </a:r>
            <a:r>
              <a:rPr lang="en-US" sz="4800" b="1" dirty="0"/>
              <a:t>(R-IL)</a:t>
            </a:r>
            <a:r>
              <a:rPr lang="en-US" sz="4400" b="1" dirty="0"/>
              <a:t>	</a:t>
            </a:r>
            <a:r>
              <a:rPr lang="en-US" sz="4400" dirty="0"/>
              <a:t> Guthrie, Brett</a:t>
            </a:r>
            <a:r>
              <a:rPr lang="en-US" sz="4400" b="1" dirty="0"/>
              <a:t> (R-KY)</a:t>
            </a:r>
            <a:endParaRPr lang="en-US" sz="4400" dirty="0"/>
          </a:p>
          <a:p>
            <a:pPr marL="457200" lvl="1" indent="0">
              <a:buNone/>
            </a:pPr>
            <a:r>
              <a:rPr lang="en-US" sz="4400" dirty="0"/>
              <a:t>	Cellar, Henry (D-TX)	 Brownley, Julia (D-CA)	 Guest, Michael </a:t>
            </a:r>
            <a:r>
              <a:rPr lang="en-US" sz="4400" b="1" dirty="0"/>
              <a:t>(R-MS)</a:t>
            </a:r>
            <a:endParaRPr lang="en-US" sz="4400" dirty="0"/>
          </a:p>
          <a:p>
            <a:pPr marL="0" indent="0">
              <a:buNone/>
            </a:pPr>
            <a:r>
              <a:rPr lang="en-US" sz="4800" dirty="0"/>
              <a:t>	Davis, Danny (D-IL)	 Bucshon, Larry </a:t>
            </a:r>
            <a:r>
              <a:rPr lang="en-US" sz="4800" b="1" dirty="0"/>
              <a:t>(R-IN)	</a:t>
            </a:r>
            <a:r>
              <a:rPr lang="en-US" sz="4800" dirty="0"/>
              <a:t> Hoyer, Steny (D-MD)</a:t>
            </a:r>
          </a:p>
          <a:p>
            <a:pPr marL="0" indent="0">
              <a:buNone/>
            </a:pPr>
            <a:r>
              <a:rPr lang="en-US" sz="4800" dirty="0"/>
              <a:t>	DelBene, Suzan (D-WA)	 Burgess, Michael </a:t>
            </a:r>
            <a:r>
              <a:rPr lang="en-US" sz="4800" b="1" dirty="0"/>
              <a:t>(R-TX)	</a:t>
            </a:r>
            <a:r>
              <a:rPr lang="en-US" sz="4800" dirty="0"/>
              <a:t> Huffman, Jared (D-CA)</a:t>
            </a:r>
          </a:p>
          <a:p>
            <a:pPr marL="0" indent="0">
              <a:buNone/>
            </a:pPr>
            <a:r>
              <a:rPr lang="en-US" sz="4800" dirty="0"/>
              <a:t>	Doggett, Lloyd (D-TX)	 Calvert, Ken </a:t>
            </a:r>
            <a:r>
              <a:rPr lang="en-US" sz="4800" b="1" dirty="0"/>
              <a:t>(R-CA)	</a:t>
            </a:r>
            <a:r>
              <a:rPr lang="en-US" sz="4800" dirty="0"/>
              <a:t> Johnson, Dusty </a:t>
            </a:r>
            <a:r>
              <a:rPr lang="en-US" sz="4800" b="1" dirty="0"/>
              <a:t>(R-SD)</a:t>
            </a:r>
            <a:endParaRPr lang="en-US" sz="4800" dirty="0"/>
          </a:p>
          <a:p>
            <a:pPr marL="0" indent="0">
              <a:buNone/>
            </a:pPr>
            <a:r>
              <a:rPr lang="en-US" sz="4800" dirty="0"/>
              <a:t>	Fischbach, Michelle </a:t>
            </a:r>
            <a:r>
              <a:rPr lang="en-US" sz="4800" b="1" dirty="0"/>
              <a:t>(R-MN)</a:t>
            </a:r>
            <a:r>
              <a:rPr lang="en-US" sz="4800" dirty="0"/>
              <a:t> 	 Carson, André (D-IN)	 </a:t>
            </a:r>
            <a:r>
              <a:rPr lang="en-US" sz="4800" strike="sngStrike" dirty="0"/>
              <a:t>Kilmer, Derek (D-WA)</a:t>
            </a:r>
          </a:p>
          <a:p>
            <a:pPr marL="0" indent="0">
              <a:buNone/>
            </a:pPr>
            <a:r>
              <a:rPr lang="en-US" sz="4800" dirty="0"/>
              <a:t>	Foster, Bill (D-IL)	 Carter, Buddy </a:t>
            </a:r>
            <a:r>
              <a:rPr lang="en-US" sz="4800" b="1" dirty="0"/>
              <a:t>(R-GA)	</a:t>
            </a:r>
            <a:r>
              <a:rPr lang="en-US" sz="4800" dirty="0"/>
              <a:t> </a:t>
            </a:r>
            <a:r>
              <a:rPr lang="en-US" sz="4800" strike="sngStrike" dirty="0"/>
              <a:t>Kim, Andy (D-NJ)</a:t>
            </a:r>
          </a:p>
          <a:p>
            <a:pPr marL="0" indent="0">
              <a:buNone/>
            </a:pPr>
            <a:r>
              <a:rPr lang="en-US" sz="4800" dirty="0"/>
              <a:t>	Gonzales, Tony </a:t>
            </a:r>
            <a:r>
              <a:rPr lang="en-US" sz="4800" b="1" dirty="0"/>
              <a:t>(R-TX)	</a:t>
            </a:r>
            <a:r>
              <a:rPr lang="en-US" sz="4800" dirty="0"/>
              <a:t> Carter, John </a:t>
            </a:r>
            <a:r>
              <a:rPr lang="en-US" sz="4800" b="1" dirty="0"/>
              <a:t>(R-TX)	 </a:t>
            </a:r>
            <a:r>
              <a:rPr lang="en-US" sz="4800" dirty="0" err="1"/>
              <a:t>Lamborn</a:t>
            </a:r>
            <a:r>
              <a:rPr lang="en-US" sz="4800" dirty="0"/>
              <a:t>, Doug </a:t>
            </a:r>
            <a:r>
              <a:rPr lang="en-US" sz="4800" b="1" dirty="0"/>
              <a:t>(R-CO</a:t>
            </a:r>
            <a:r>
              <a:rPr lang="en-US" sz="4800" dirty="0"/>
              <a:t>)</a:t>
            </a:r>
          </a:p>
          <a:p>
            <a:pPr marL="0" indent="0">
              <a:buNone/>
            </a:pPr>
            <a:endParaRPr lang="en-US" sz="4800" dirty="0"/>
          </a:p>
          <a:p>
            <a:pPr marL="0" indent="0">
              <a:buNone/>
            </a:pPr>
            <a:r>
              <a:rPr lang="en-US" sz="4800" dirty="0"/>
              <a:t>							Page 1</a:t>
            </a:r>
          </a:p>
          <a:p>
            <a:pPr marL="0" indent="0">
              <a:buNone/>
            </a:pPr>
            <a:r>
              <a:rPr lang="en-US" sz="4800" dirty="0"/>
              <a:t>	</a:t>
            </a:r>
          </a:p>
          <a:p>
            <a:pPr marL="0" indent="0">
              <a:buNone/>
            </a:pPr>
            <a:r>
              <a:rPr lang="en-US" sz="4800" dirty="0"/>
              <a:t>	</a:t>
            </a:r>
          </a:p>
          <a:p>
            <a:pPr marL="0" indent="0">
              <a:buNone/>
            </a:pPr>
            <a:r>
              <a:rPr lang="en-US" sz="4800" dirty="0"/>
              <a:t>	</a:t>
            </a:r>
          </a:p>
          <a:p>
            <a:pPr marL="0" indent="0">
              <a:buNone/>
            </a:pPr>
            <a:r>
              <a:rPr lang="en-US" sz="4800" dirty="0"/>
              <a:t>	</a:t>
            </a:r>
          </a:p>
          <a:p>
            <a:pPr marL="0" indent="0">
              <a:buNone/>
            </a:pPr>
            <a:r>
              <a:rPr lang="en-US" sz="4800" dirty="0"/>
              <a:t>	</a:t>
            </a:r>
          </a:p>
          <a:p>
            <a:pPr marL="0" indent="0">
              <a:buNone/>
            </a:pPr>
            <a:r>
              <a:rPr lang="en-US" sz="4800" dirty="0"/>
              <a:t>	</a:t>
            </a:r>
          </a:p>
          <a:p>
            <a:pPr marL="0" indent="0">
              <a:buNone/>
            </a:pPr>
            <a:endParaRPr lang="en-US" sz="4800" dirty="0"/>
          </a:p>
          <a:p>
            <a:pPr marL="0" indent="0">
              <a:buNone/>
            </a:pPr>
            <a:endParaRPr lang="en-US" sz="4800" dirty="0"/>
          </a:p>
          <a:p>
            <a:pPr marL="0" indent="0">
              <a:buNone/>
            </a:pPr>
            <a:endParaRPr lang="en-US" sz="4800" dirty="0"/>
          </a:p>
          <a:p>
            <a:pPr marL="0" indent="0">
              <a:buNone/>
            </a:pPr>
            <a:endParaRPr lang="en-US" sz="4800" dirty="0"/>
          </a:p>
          <a:p>
            <a:pPr marL="0" indent="0">
              <a:buNone/>
            </a:pPr>
            <a:r>
              <a:rPr lang="en-US" sz="4800" dirty="0"/>
              <a:t> </a:t>
            </a:r>
          </a:p>
          <a:p>
            <a:endParaRPr lang="en-US" sz="4800" dirty="0"/>
          </a:p>
        </p:txBody>
      </p:sp>
    </p:spTree>
    <p:extLst>
      <p:ext uri="{BB962C8B-B14F-4D97-AF65-F5344CB8AC3E}">
        <p14:creationId xmlns:p14="http://schemas.microsoft.com/office/powerpoint/2010/main" val="3491058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fontScale="90000"/>
          </a:bodyPr>
          <a:lstStyle/>
          <a:p>
            <a:r>
              <a:rPr lang="en-US" sz="3600" dirty="0"/>
              <a:t>House Impact Aid Coalition</a:t>
            </a:r>
            <a:br>
              <a:rPr lang="en-US" sz="3200" dirty="0"/>
            </a:br>
            <a:endParaRPr lang="en-US" sz="3200" dirty="0"/>
          </a:p>
        </p:txBody>
      </p:sp>
      <p:sp>
        <p:nvSpPr>
          <p:cNvPr id="3" name="Content Placeholder 2"/>
          <p:cNvSpPr>
            <a:spLocks noGrp="1"/>
          </p:cNvSpPr>
          <p:nvPr>
            <p:ph idx="1"/>
          </p:nvPr>
        </p:nvSpPr>
        <p:spPr>
          <a:xfrm>
            <a:off x="228600" y="914400"/>
            <a:ext cx="8229600" cy="4525963"/>
          </a:xfrm>
        </p:spPr>
        <p:txBody>
          <a:bodyPr>
            <a:normAutofit fontScale="92500" lnSpcReduction="20000"/>
          </a:bodyPr>
          <a:lstStyle/>
          <a:p>
            <a:pPr marL="3200400" lvl="7" indent="0">
              <a:buNone/>
            </a:pPr>
            <a:endParaRPr lang="en-US" sz="1200" dirty="0"/>
          </a:p>
          <a:p>
            <a:pPr marL="3200400" lvl="7" indent="0">
              <a:buNone/>
            </a:pPr>
            <a:r>
              <a:rPr lang="en-US" sz="1500" b="1" dirty="0"/>
              <a:t>118</a:t>
            </a:r>
            <a:r>
              <a:rPr lang="en-US" sz="1500" b="1" baseline="30000" dirty="0"/>
              <a:t>th</a:t>
            </a:r>
            <a:r>
              <a:rPr lang="en-US" sz="1500" b="1" dirty="0"/>
              <a:t> Congress</a:t>
            </a:r>
          </a:p>
          <a:p>
            <a:pPr marL="3200400" lvl="7" indent="0">
              <a:buNone/>
            </a:pPr>
            <a:endParaRPr lang="en-US" sz="1200" dirty="0"/>
          </a:p>
          <a:p>
            <a:pPr marL="0" indent="0">
              <a:buNone/>
            </a:pPr>
            <a:r>
              <a:rPr lang="en-US" sz="1200" b="1" dirty="0"/>
              <a:t> 	</a:t>
            </a:r>
            <a:r>
              <a:rPr lang="en-US" sz="1300" dirty="0"/>
              <a:t>Larsen, Rick (D-WA)			Schneider, Brad (D-IL)</a:t>
            </a:r>
          </a:p>
          <a:p>
            <a:pPr marL="0" indent="0">
              <a:buNone/>
            </a:pPr>
            <a:r>
              <a:rPr lang="en-US" sz="1300" dirty="0"/>
              <a:t>	Lee Barbara (D-CA)			Schrier, Kim (D-WA)</a:t>
            </a:r>
          </a:p>
          <a:p>
            <a:pPr marL="0" indent="0">
              <a:buNone/>
            </a:pPr>
            <a:r>
              <a:rPr lang="en-US" sz="1300" dirty="0"/>
              <a:t>	Lucas, Frank </a:t>
            </a:r>
            <a:r>
              <a:rPr lang="en-US" sz="1300" b="1" dirty="0"/>
              <a:t>(R-OK)</a:t>
            </a:r>
            <a:r>
              <a:rPr lang="en-US" sz="1300" dirty="0"/>
              <a:t>			Simpson, Mike </a:t>
            </a:r>
            <a:r>
              <a:rPr lang="en-US" sz="1300" b="1" dirty="0"/>
              <a:t>(R-ID)</a:t>
            </a:r>
          </a:p>
          <a:p>
            <a:pPr marL="0" indent="0">
              <a:buNone/>
            </a:pPr>
            <a:r>
              <a:rPr lang="en-US" sz="1300" dirty="0"/>
              <a:t>	</a:t>
            </a:r>
            <a:r>
              <a:rPr lang="en-US" sz="1300" strike="sngStrike" dirty="0"/>
              <a:t>McMorris Rodgers, Cathy </a:t>
            </a:r>
            <a:r>
              <a:rPr lang="en-US" sz="1300" b="1" strike="sngStrike" dirty="0"/>
              <a:t>(R-WA)</a:t>
            </a:r>
            <a:r>
              <a:rPr lang="en-US" sz="1300" dirty="0"/>
              <a:t>		Smith, Adam (D-WA)</a:t>
            </a:r>
          </a:p>
          <a:p>
            <a:pPr marL="0" indent="0">
              <a:buNone/>
            </a:pPr>
            <a:r>
              <a:rPr lang="en-US" sz="1300" dirty="0"/>
              <a:t>	Norcross, Donald (D-NJ)			Smith, Jason </a:t>
            </a:r>
            <a:r>
              <a:rPr lang="en-US" sz="1300" b="1" dirty="0"/>
              <a:t>(R-MO)</a:t>
            </a:r>
          </a:p>
          <a:p>
            <a:pPr marL="0" indent="0">
              <a:buNone/>
            </a:pPr>
            <a:r>
              <a:rPr lang="en-US" sz="1300" dirty="0"/>
              <a:t>	Norton, Eleanor (D-DC)			</a:t>
            </a:r>
            <a:r>
              <a:rPr lang="en-US" sz="1300" strike="sngStrike" dirty="0"/>
              <a:t>Stefanik, Elise </a:t>
            </a:r>
            <a:r>
              <a:rPr lang="en-US" sz="1300" b="1" strike="sngStrike" dirty="0"/>
              <a:t>(R-NY)</a:t>
            </a:r>
            <a:r>
              <a:rPr lang="en-US" sz="1300" b="1" dirty="0"/>
              <a:t>  U.N. ambassador</a:t>
            </a:r>
            <a:endParaRPr lang="en-US" sz="1300" b="1" strike="sngStrike" dirty="0"/>
          </a:p>
          <a:p>
            <a:pPr marL="0" indent="0">
              <a:buNone/>
            </a:pPr>
            <a:r>
              <a:rPr lang="en-US" sz="1300" dirty="0"/>
              <a:t>	Obernolte, Jay </a:t>
            </a:r>
            <a:r>
              <a:rPr lang="en-US" sz="1300" b="1" dirty="0"/>
              <a:t>(R-CA)</a:t>
            </a:r>
            <a:r>
              <a:rPr lang="en-US" sz="1300" dirty="0"/>
              <a:t>			Tenney, Claudia </a:t>
            </a:r>
            <a:r>
              <a:rPr lang="en-US" sz="1300" b="1" dirty="0"/>
              <a:t>(R-NY)</a:t>
            </a:r>
          </a:p>
          <a:p>
            <a:pPr marL="0" indent="0">
              <a:buNone/>
            </a:pPr>
            <a:r>
              <a:rPr lang="en-US" sz="1300" dirty="0"/>
              <a:t>	Payne Jr., Donald (D-NJ)			Thompson, Mike (D-CA)</a:t>
            </a:r>
          </a:p>
          <a:p>
            <a:pPr marL="0" indent="0">
              <a:buNone/>
            </a:pPr>
            <a:r>
              <a:rPr lang="en-US" sz="1300" dirty="0"/>
              <a:t>	Pascrell, William (D-NJ)			Turner, Mike </a:t>
            </a:r>
            <a:r>
              <a:rPr lang="en-US" sz="1300" b="1" dirty="0"/>
              <a:t>(R-OH)</a:t>
            </a:r>
          </a:p>
          <a:p>
            <a:pPr marL="0" indent="0">
              <a:buNone/>
            </a:pPr>
            <a:r>
              <a:rPr lang="en-US" sz="1300" dirty="0"/>
              <a:t>	Peters, Scott (D-CA)			Williams, Roger </a:t>
            </a:r>
            <a:r>
              <a:rPr lang="en-US" sz="1300" b="1" dirty="0"/>
              <a:t>(R-TX)</a:t>
            </a:r>
          </a:p>
          <a:p>
            <a:pPr marL="0" indent="0">
              <a:buNone/>
            </a:pPr>
            <a:r>
              <a:rPr lang="en-US" sz="1300" dirty="0"/>
              <a:t>	Rogers, Michael</a:t>
            </a:r>
            <a:r>
              <a:rPr lang="en-US" sz="1300" b="1" dirty="0"/>
              <a:t> (R-AL)</a:t>
            </a:r>
            <a:r>
              <a:rPr lang="en-US" sz="1300" dirty="0"/>
              <a:t>			Wittman, Robert </a:t>
            </a:r>
            <a:r>
              <a:rPr lang="en-US" sz="1300" b="1" dirty="0"/>
              <a:t>(R-VA)</a:t>
            </a:r>
          </a:p>
          <a:p>
            <a:pPr marL="0" indent="0">
              <a:buNone/>
            </a:pPr>
            <a:r>
              <a:rPr lang="en-US" sz="1300" dirty="0"/>
              <a:t>	Sarbanes, John (D-MD)</a:t>
            </a:r>
          </a:p>
          <a:p>
            <a:pPr marL="0" indent="0">
              <a:buNone/>
            </a:pPr>
            <a:endParaRPr lang="en-US" sz="1200" dirty="0"/>
          </a:p>
          <a:p>
            <a:pPr marL="0" indent="0">
              <a:buNone/>
            </a:pPr>
            <a:r>
              <a:rPr lang="en-US" sz="1200" dirty="0"/>
              <a:t>			</a:t>
            </a:r>
            <a:r>
              <a:rPr lang="en-US" sz="1700" b="1" dirty="0">
                <a:solidFill>
                  <a:srgbClr val="FF0000"/>
                </a:solidFill>
              </a:rPr>
              <a:t>Total – 64 Members in the 118</a:t>
            </a:r>
            <a:r>
              <a:rPr lang="en-US" sz="1700" b="1" baseline="30000" dirty="0">
                <a:solidFill>
                  <a:srgbClr val="FF0000"/>
                </a:solidFill>
              </a:rPr>
              <a:t>th</a:t>
            </a:r>
            <a:r>
              <a:rPr lang="en-US" sz="1700" b="1" dirty="0">
                <a:solidFill>
                  <a:srgbClr val="FF0000"/>
                </a:solidFill>
              </a:rPr>
              <a:t> Congress</a:t>
            </a:r>
          </a:p>
          <a:p>
            <a:pPr marL="0" indent="0">
              <a:buNone/>
            </a:pPr>
            <a:r>
              <a:rPr lang="en-US" sz="1700" b="1" dirty="0">
                <a:solidFill>
                  <a:srgbClr val="FF0000"/>
                </a:solidFill>
              </a:rPr>
              <a:t>			33-Democrats</a:t>
            </a:r>
          </a:p>
          <a:p>
            <a:pPr marL="0" indent="0">
              <a:buNone/>
            </a:pPr>
            <a:r>
              <a:rPr lang="en-US" sz="1700" b="1" dirty="0">
                <a:solidFill>
                  <a:srgbClr val="FF0000"/>
                </a:solidFill>
              </a:rPr>
              <a:t>			31-Republicans</a:t>
            </a:r>
          </a:p>
          <a:p>
            <a:pPr marL="0" indent="0">
              <a:buNone/>
            </a:pPr>
            <a:r>
              <a:rPr lang="en-US" sz="1700" b="1" dirty="0">
                <a:solidFill>
                  <a:srgbClr val="FF0000"/>
                </a:solidFill>
              </a:rPr>
              <a:t>			A Bi-partisan composition</a:t>
            </a:r>
          </a:p>
          <a:p>
            <a:pPr marL="0" indent="0">
              <a:buNone/>
            </a:pPr>
            <a:endParaRPr lang="en-US" sz="1200" dirty="0"/>
          </a:p>
          <a:p>
            <a:pPr marL="0" indent="0">
              <a:buNone/>
            </a:pPr>
            <a:endParaRPr lang="en-US" sz="1200" dirty="0"/>
          </a:p>
          <a:p>
            <a:pPr marL="0" indent="0">
              <a:buNone/>
            </a:pPr>
            <a:r>
              <a:rPr lang="en-US" sz="1200" dirty="0"/>
              <a:t>							Page 2</a:t>
            </a:r>
          </a:p>
        </p:txBody>
      </p:sp>
    </p:spTree>
    <p:extLst>
      <p:ext uri="{BB962C8B-B14F-4D97-AF65-F5344CB8AC3E}">
        <p14:creationId xmlns:p14="http://schemas.microsoft.com/office/powerpoint/2010/main" val="3657920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Senate Impact Aid Coalition</a:t>
            </a:r>
          </a:p>
        </p:txBody>
      </p:sp>
      <p:sp>
        <p:nvSpPr>
          <p:cNvPr id="3" name="Content Placeholder 2"/>
          <p:cNvSpPr>
            <a:spLocks noGrp="1"/>
          </p:cNvSpPr>
          <p:nvPr>
            <p:ph idx="1"/>
          </p:nvPr>
        </p:nvSpPr>
        <p:spPr>
          <a:xfrm>
            <a:off x="609600" y="1143000"/>
            <a:ext cx="8229600" cy="5287963"/>
          </a:xfrm>
        </p:spPr>
        <p:txBody>
          <a:bodyPr>
            <a:normAutofit fontScale="25000" lnSpcReduction="20000"/>
          </a:bodyPr>
          <a:lstStyle/>
          <a:p>
            <a:pPr marL="0" indent="0" algn="ctr">
              <a:buNone/>
            </a:pPr>
            <a:r>
              <a:rPr lang="en-US" sz="4300" b="1" dirty="0"/>
              <a:t>118</a:t>
            </a:r>
            <a:r>
              <a:rPr lang="en-US" sz="4300" b="1" baseline="30000" dirty="0"/>
              <a:t>th</a:t>
            </a:r>
            <a:r>
              <a:rPr lang="en-US" sz="4300" b="1" dirty="0"/>
              <a:t> Congress</a:t>
            </a:r>
            <a:endParaRPr lang="en-US" sz="4300" dirty="0"/>
          </a:p>
          <a:p>
            <a:pPr marL="0" indent="0">
              <a:buNone/>
            </a:pPr>
            <a:r>
              <a:rPr lang="en-US" b="1" dirty="0"/>
              <a:t> </a:t>
            </a:r>
          </a:p>
          <a:p>
            <a:pPr marL="0" indent="0" algn="ctr">
              <a:buNone/>
            </a:pPr>
            <a:br>
              <a:rPr lang="en-US" b="1" dirty="0"/>
            </a:br>
            <a:r>
              <a:rPr lang="en-US" b="1" u="sng" dirty="0"/>
              <a:t>Co-Chairs</a:t>
            </a:r>
            <a:endParaRPr lang="en-US" dirty="0"/>
          </a:p>
          <a:p>
            <a:pPr marL="0" indent="0">
              <a:buNone/>
            </a:pPr>
            <a:r>
              <a:rPr lang="en-US" dirty="0"/>
              <a:t>		</a:t>
            </a:r>
            <a:r>
              <a:rPr lang="en-US" sz="4800" dirty="0"/>
              <a:t>Crapo, Michael </a:t>
            </a:r>
            <a:r>
              <a:rPr lang="en-US" sz="4800" b="1" dirty="0"/>
              <a:t>(R-ID)</a:t>
            </a:r>
            <a:r>
              <a:rPr lang="en-US" sz="4800" dirty="0"/>
              <a:t>		Murray, Patty (D-WA)</a:t>
            </a:r>
          </a:p>
          <a:p>
            <a:pPr marL="0" indent="0">
              <a:buNone/>
            </a:pPr>
            <a:r>
              <a:rPr lang="en-US" sz="4800" dirty="0"/>
              <a:t>		Hirono, </a:t>
            </a:r>
            <a:r>
              <a:rPr lang="en-US" sz="4800" dirty="0" err="1"/>
              <a:t>Mazie</a:t>
            </a:r>
            <a:r>
              <a:rPr lang="en-US" sz="4800" dirty="0"/>
              <a:t> (D-HI)		Thune, John</a:t>
            </a:r>
            <a:r>
              <a:rPr lang="en-US" sz="4800" b="1" dirty="0"/>
              <a:t> (R-SD)</a:t>
            </a:r>
          </a:p>
          <a:p>
            <a:pPr marL="0" indent="0" algn="ctr">
              <a:buNone/>
            </a:pPr>
            <a:br>
              <a:rPr lang="en-US" sz="4800" b="1" dirty="0"/>
            </a:br>
            <a:r>
              <a:rPr lang="en-US" sz="4800" b="1" u="sng" dirty="0"/>
              <a:t>General Membership</a:t>
            </a:r>
            <a:endParaRPr lang="en-US" sz="4800" dirty="0"/>
          </a:p>
          <a:p>
            <a:pPr marL="0" indent="0">
              <a:buNone/>
            </a:pPr>
            <a:r>
              <a:rPr lang="en-US" sz="4800" dirty="0"/>
              <a:t>	</a:t>
            </a:r>
            <a:r>
              <a:rPr lang="en-US" sz="4800" dirty="0" err="1"/>
              <a:t>Barrasso</a:t>
            </a:r>
            <a:r>
              <a:rPr lang="en-US" sz="4800" dirty="0"/>
              <a:t>, John </a:t>
            </a:r>
            <a:r>
              <a:rPr lang="en-US" sz="4800" b="1" dirty="0"/>
              <a:t>(R-WY)</a:t>
            </a:r>
            <a:r>
              <a:rPr lang="en-US" sz="4800" dirty="0"/>
              <a:t>				 Murkowski, Lisa </a:t>
            </a:r>
            <a:r>
              <a:rPr lang="en-US" sz="4800" b="1" dirty="0"/>
              <a:t>(R-AL)</a:t>
            </a:r>
            <a:r>
              <a:rPr lang="en-US" sz="4800" dirty="0"/>
              <a:t>              </a:t>
            </a:r>
          </a:p>
          <a:p>
            <a:pPr marL="0" indent="0">
              <a:buNone/>
            </a:pPr>
            <a:r>
              <a:rPr lang="en-US" sz="4800" dirty="0"/>
              <a:t>	Bennet, Michael (D-CO)				 Peters, Gary (D-MI)</a:t>
            </a:r>
          </a:p>
          <a:p>
            <a:pPr marL="0" indent="0">
              <a:buNone/>
            </a:pPr>
            <a:r>
              <a:rPr lang="en-US" sz="4800" dirty="0"/>
              <a:t>	</a:t>
            </a:r>
            <a:r>
              <a:rPr lang="en-US" sz="4800" strike="sngStrike" dirty="0"/>
              <a:t>Brown, Sherrod (D-OH)</a:t>
            </a:r>
            <a:r>
              <a:rPr lang="en-US" sz="4800" dirty="0"/>
              <a:t>				 Reed, Jack (D-RI) 	</a:t>
            </a:r>
          </a:p>
          <a:p>
            <a:pPr marL="0" indent="0">
              <a:buNone/>
            </a:pPr>
            <a:r>
              <a:rPr lang="en-US" sz="4800" dirty="0"/>
              <a:t>	Cantwell, Maria (D-WA)				 </a:t>
            </a:r>
            <a:r>
              <a:rPr lang="en-US" sz="4800" dirty="0" err="1"/>
              <a:t>Risch</a:t>
            </a:r>
            <a:r>
              <a:rPr lang="en-US" sz="4800" dirty="0"/>
              <a:t>, James </a:t>
            </a:r>
            <a:r>
              <a:rPr lang="en-US" sz="4800" b="1" dirty="0"/>
              <a:t>(R-ID)</a:t>
            </a:r>
          </a:p>
          <a:p>
            <a:pPr marL="0" indent="0">
              <a:buNone/>
            </a:pPr>
            <a:r>
              <a:rPr lang="en-US" sz="4800" dirty="0"/>
              <a:t>	</a:t>
            </a:r>
            <a:r>
              <a:rPr lang="en-US" sz="4800" dirty="0" err="1"/>
              <a:t>Cornyn</a:t>
            </a:r>
            <a:r>
              <a:rPr lang="en-US" sz="4800" dirty="0"/>
              <a:t>, John </a:t>
            </a:r>
            <a:r>
              <a:rPr lang="en-US" sz="4800" b="1" dirty="0"/>
              <a:t>(R-TX)</a:t>
            </a:r>
            <a:r>
              <a:rPr lang="en-US" sz="4800" dirty="0"/>
              <a:t>				 Rounds, Mike </a:t>
            </a:r>
            <a:r>
              <a:rPr lang="en-US" sz="4800" b="1" dirty="0"/>
              <a:t>(R-SD)</a:t>
            </a:r>
          </a:p>
          <a:p>
            <a:pPr marL="0" indent="0">
              <a:buNone/>
            </a:pPr>
            <a:r>
              <a:rPr lang="en-US" sz="4800" dirty="0"/>
              <a:t>	Cramer, Kevin </a:t>
            </a:r>
            <a:r>
              <a:rPr lang="en-US" sz="4800" b="1" dirty="0"/>
              <a:t>(R-NEB)</a:t>
            </a:r>
            <a:r>
              <a:rPr lang="en-US" sz="4800" dirty="0"/>
              <a:t>				 Schatz, Brian (D-HI)</a:t>
            </a:r>
          </a:p>
          <a:p>
            <a:pPr marL="0" indent="0">
              <a:buNone/>
            </a:pPr>
            <a:r>
              <a:rPr lang="en-US" sz="4800" dirty="0"/>
              <a:t>	</a:t>
            </a:r>
            <a:r>
              <a:rPr lang="en-US" sz="4800" dirty="0" err="1"/>
              <a:t>Daines</a:t>
            </a:r>
            <a:r>
              <a:rPr lang="en-US" sz="4800" dirty="0"/>
              <a:t>, Steve </a:t>
            </a:r>
            <a:r>
              <a:rPr lang="en-US" sz="4800" b="1" dirty="0"/>
              <a:t>(R-MT)</a:t>
            </a:r>
            <a:r>
              <a:rPr lang="en-US" sz="4800" dirty="0"/>
              <a:t>				 Schumer, Charles (D-NY)</a:t>
            </a:r>
          </a:p>
          <a:p>
            <a:pPr marL="0" indent="0">
              <a:buNone/>
            </a:pPr>
            <a:r>
              <a:rPr lang="en-US" sz="4800" dirty="0"/>
              <a:t>	Durbin, Richard (D-IL)				 </a:t>
            </a:r>
            <a:r>
              <a:rPr lang="en-US" sz="4800" strike="sngStrike" dirty="0" err="1"/>
              <a:t>Sinema</a:t>
            </a:r>
            <a:r>
              <a:rPr lang="en-US" sz="4800" strike="sngStrike" dirty="0"/>
              <a:t>, </a:t>
            </a:r>
            <a:r>
              <a:rPr lang="en-US" sz="4800" strike="sngStrike" dirty="0" err="1"/>
              <a:t>Kyrsten</a:t>
            </a:r>
            <a:r>
              <a:rPr lang="en-US" sz="4800" strike="sngStrike" dirty="0"/>
              <a:t> </a:t>
            </a:r>
            <a:r>
              <a:rPr lang="en-US" sz="4800" b="1" strike="sngStrike" dirty="0">
                <a:solidFill>
                  <a:srgbClr val="FF0000"/>
                </a:solidFill>
              </a:rPr>
              <a:t>(ID-AZ)</a:t>
            </a:r>
          </a:p>
          <a:p>
            <a:pPr marL="0" indent="0">
              <a:buNone/>
            </a:pPr>
            <a:r>
              <a:rPr lang="en-US" sz="4800" dirty="0"/>
              <a:t>	Fischer, Deb </a:t>
            </a:r>
            <a:r>
              <a:rPr lang="en-US" sz="4800" b="1" dirty="0"/>
              <a:t>(R-NEB)</a:t>
            </a:r>
            <a:r>
              <a:rPr lang="en-US" sz="4800" dirty="0"/>
              <a:t>				 Smith, Tina (D-MN</a:t>
            </a:r>
          </a:p>
          <a:p>
            <a:pPr marL="0" indent="0">
              <a:buNone/>
            </a:pPr>
            <a:r>
              <a:rPr lang="en-US" sz="4800" dirty="0"/>
              <a:t>	Gillibrand, Kristen (D-NY)				 Stabenow, Debbie (D-M)</a:t>
            </a:r>
          </a:p>
          <a:p>
            <a:pPr marL="0" indent="0">
              <a:buNone/>
            </a:pPr>
            <a:r>
              <a:rPr lang="en-US" sz="4800" dirty="0"/>
              <a:t>	</a:t>
            </a:r>
            <a:r>
              <a:rPr lang="en-US" sz="4800" dirty="0" err="1"/>
              <a:t>Hoeven</a:t>
            </a:r>
            <a:r>
              <a:rPr lang="en-US" sz="4800" dirty="0"/>
              <a:t>, John </a:t>
            </a:r>
            <a:r>
              <a:rPr lang="en-US" sz="4800" b="1" dirty="0"/>
              <a:t>(R-ND)</a:t>
            </a:r>
            <a:r>
              <a:rPr lang="en-US" sz="4800" dirty="0"/>
              <a:t>				 </a:t>
            </a:r>
            <a:r>
              <a:rPr lang="en-US" sz="4800" strike="sngStrike" dirty="0"/>
              <a:t>Tester, Jon (D-MT)</a:t>
            </a:r>
          </a:p>
          <a:p>
            <a:pPr marL="0" indent="0">
              <a:buNone/>
            </a:pPr>
            <a:r>
              <a:rPr lang="en-US" sz="4800" dirty="0"/>
              <a:t>	</a:t>
            </a:r>
            <a:r>
              <a:rPr lang="en-US" sz="4800" dirty="0" err="1"/>
              <a:t>Kaine</a:t>
            </a:r>
            <a:r>
              <a:rPr lang="en-US" sz="4800" dirty="0"/>
              <a:t>, Tim (D-VA)				 Whitehouse, Sheldon (D-RI)</a:t>
            </a:r>
          </a:p>
          <a:p>
            <a:pPr marL="0" indent="0">
              <a:buNone/>
            </a:pPr>
            <a:r>
              <a:rPr lang="en-US" sz="4800" dirty="0"/>
              <a:t>	Kelly, Mark (D-AZ)</a:t>
            </a:r>
          </a:p>
          <a:p>
            <a:pPr marL="0" indent="0">
              <a:buNone/>
            </a:pPr>
            <a:r>
              <a:rPr lang="en-US" sz="4800" dirty="0"/>
              <a:t>	Klobuchar, Amy (D-MN)</a:t>
            </a:r>
          </a:p>
          <a:p>
            <a:pPr marL="0" indent="0">
              <a:buNone/>
            </a:pPr>
            <a:r>
              <a:rPr lang="en-US" sz="4800" dirty="0"/>
              <a:t>	Lummis, Cynthia </a:t>
            </a:r>
            <a:r>
              <a:rPr lang="en-US" sz="4800" b="1" dirty="0"/>
              <a:t>(R-WY)</a:t>
            </a:r>
            <a:r>
              <a:rPr lang="en-US" sz="4800" dirty="0"/>
              <a:t>		</a:t>
            </a:r>
          </a:p>
          <a:p>
            <a:pPr marL="0" indent="0">
              <a:buNone/>
            </a:pPr>
            <a:r>
              <a:rPr lang="en-US" sz="4800" dirty="0"/>
              <a:t>	McConnell, Mitch </a:t>
            </a:r>
            <a:r>
              <a:rPr lang="en-US" sz="4800" b="1" dirty="0"/>
              <a:t>(R-KY)</a:t>
            </a:r>
          </a:p>
          <a:p>
            <a:pPr marL="0" indent="0">
              <a:buNone/>
            </a:pPr>
            <a:r>
              <a:rPr lang="en-US" sz="4800" dirty="0"/>
              <a:t>	</a:t>
            </a:r>
            <a:r>
              <a:rPr lang="en-US" sz="4800" strike="sngStrike" dirty="0"/>
              <a:t>Menendez, Robert (D-NJ)</a:t>
            </a:r>
          </a:p>
          <a:p>
            <a:pPr marL="0" indent="0">
              <a:buNone/>
            </a:pPr>
            <a:r>
              <a:rPr lang="en-US" sz="4800" dirty="0"/>
              <a:t>			</a:t>
            </a:r>
            <a:r>
              <a:rPr lang="en-US" sz="4800" b="1" dirty="0">
                <a:solidFill>
                  <a:srgbClr val="FF0000"/>
                </a:solidFill>
              </a:rPr>
              <a:t>Total – 33 Members</a:t>
            </a:r>
          </a:p>
          <a:p>
            <a:pPr marL="0" indent="0">
              <a:buNone/>
            </a:pPr>
            <a:r>
              <a:rPr lang="en-US" sz="4800" b="1" dirty="0">
                <a:solidFill>
                  <a:srgbClr val="FF0000"/>
                </a:solidFill>
              </a:rPr>
              <a:t>			19-Democrats</a:t>
            </a:r>
          </a:p>
          <a:p>
            <a:pPr marL="0" indent="0">
              <a:buNone/>
            </a:pPr>
            <a:r>
              <a:rPr lang="en-US" sz="4800" b="1" dirty="0">
                <a:solidFill>
                  <a:srgbClr val="FF0000"/>
                </a:solidFill>
              </a:rPr>
              <a:t>			13-Republicans</a:t>
            </a:r>
          </a:p>
          <a:p>
            <a:pPr marL="0" indent="0">
              <a:buNone/>
            </a:pPr>
            <a:r>
              <a:rPr lang="en-US" sz="4800" b="1" dirty="0">
                <a:solidFill>
                  <a:srgbClr val="FF0000"/>
                </a:solidFill>
              </a:rPr>
              <a:t>			  1-Independent</a:t>
            </a:r>
          </a:p>
          <a:p>
            <a:pPr marL="0" indent="0">
              <a:buNone/>
            </a:pPr>
            <a:r>
              <a:rPr lang="en-US" sz="4800" b="1" dirty="0">
                <a:solidFill>
                  <a:srgbClr val="FF0000"/>
                </a:solidFill>
              </a:rPr>
              <a:t>			A Bi-partisan composition</a:t>
            </a:r>
          </a:p>
          <a:p>
            <a:pPr marL="0" indent="0">
              <a:buNone/>
            </a:pPr>
            <a:endParaRPr lang="en-US" sz="4800" dirty="0"/>
          </a:p>
          <a:p>
            <a:endParaRPr lang="en-US" dirty="0"/>
          </a:p>
        </p:txBody>
      </p:sp>
    </p:spTree>
    <p:extLst>
      <p:ext uri="{BB962C8B-B14F-4D97-AF65-F5344CB8AC3E}">
        <p14:creationId xmlns:p14="http://schemas.microsoft.com/office/powerpoint/2010/main" val="5316010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GPS for the 119</a:t>
            </a:r>
            <a:r>
              <a:rPr lang="en-US" baseline="30000" dirty="0"/>
              <a:t>th</a:t>
            </a:r>
            <a:r>
              <a:rPr lang="en-US" dirty="0"/>
              <a:t> Congress</a:t>
            </a:r>
          </a:p>
        </p:txBody>
      </p:sp>
      <p:sp>
        <p:nvSpPr>
          <p:cNvPr id="3" name="Content Placeholder 2"/>
          <p:cNvSpPr>
            <a:spLocks noGrp="1"/>
          </p:cNvSpPr>
          <p:nvPr>
            <p:ph idx="1"/>
          </p:nvPr>
        </p:nvSpPr>
        <p:spPr>
          <a:xfrm>
            <a:off x="-8709" y="1371600"/>
            <a:ext cx="9144000" cy="5029200"/>
          </a:xfrm>
        </p:spPr>
        <p:txBody>
          <a:bodyPr>
            <a:normAutofit fontScale="92500" lnSpcReduction="10000"/>
          </a:bodyPr>
          <a:lstStyle/>
          <a:p>
            <a:pPr marL="0" indent="0" algn="ctr">
              <a:buNone/>
            </a:pPr>
            <a:r>
              <a:rPr lang="en-US" sz="2400" dirty="0"/>
              <a:t>My GPS tells me you need to:</a:t>
            </a:r>
          </a:p>
          <a:p>
            <a:pPr marL="0" indent="0">
              <a:buNone/>
            </a:pPr>
            <a:r>
              <a:rPr lang="en-US" sz="2400" dirty="0"/>
              <a:t>Encourage your House/Senate Member to join the House/Senate Impact Aid Coalition</a:t>
            </a:r>
          </a:p>
          <a:p>
            <a:pPr marL="0" indent="0">
              <a:buNone/>
            </a:pPr>
            <a:endParaRPr lang="en-US" sz="2400" dirty="0"/>
          </a:p>
          <a:p>
            <a:pPr marL="0" indent="0">
              <a:buNone/>
            </a:pPr>
            <a:r>
              <a:rPr lang="en-US" sz="2400" dirty="0"/>
              <a:t>Keep Coalition Members updated on the needs of your school districts – funding and infrastructure</a:t>
            </a:r>
          </a:p>
          <a:p>
            <a:pPr marL="0" indent="0">
              <a:buNone/>
            </a:pPr>
            <a:r>
              <a:rPr lang="en-US" sz="2400" dirty="0"/>
              <a:t>Keep them informed and never be afraid to ask them the question – </a:t>
            </a:r>
          </a:p>
          <a:p>
            <a:pPr marL="0" indent="0">
              <a:buNone/>
            </a:pPr>
            <a:endParaRPr lang="en-US" sz="2400" dirty="0"/>
          </a:p>
          <a:p>
            <a:pPr marL="0" indent="0">
              <a:buNone/>
            </a:pPr>
            <a:r>
              <a:rPr lang="en-US" sz="2400" b="1" dirty="0">
                <a:solidFill>
                  <a:srgbClr val="FF0000"/>
                </a:solidFill>
              </a:rPr>
              <a:t>Do you support the commitment as stated in law that the Federal Government is obligated to uphold and to insure that Indian youth are educated both in an environment that fosters learning, but also that every school that enrolls Indian children has the resources to educate them to be productive in today’s workplace while retaining their Native culture and respecting their heritage?</a:t>
            </a:r>
          </a:p>
          <a:p>
            <a:pPr marL="0" indent="0">
              <a:buNone/>
            </a:pPr>
            <a:endParaRPr lang="en-US" sz="2400" dirty="0"/>
          </a:p>
        </p:txBody>
      </p:sp>
    </p:spTree>
    <p:extLst>
      <p:ext uri="{BB962C8B-B14F-4D97-AF65-F5344CB8AC3E}">
        <p14:creationId xmlns:p14="http://schemas.microsoft.com/office/powerpoint/2010/main" val="5042353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Setting the GPS for the 119</a:t>
            </a:r>
            <a:r>
              <a:rPr lang="en-US" baseline="30000" dirty="0"/>
              <a:t>th</a:t>
            </a:r>
            <a:r>
              <a:rPr lang="en-US" dirty="0"/>
              <a:t> Congress</a:t>
            </a:r>
          </a:p>
        </p:txBody>
      </p:sp>
      <p:sp>
        <p:nvSpPr>
          <p:cNvPr id="3" name="Content Placeholder 2"/>
          <p:cNvSpPr>
            <a:spLocks noGrp="1"/>
          </p:cNvSpPr>
          <p:nvPr>
            <p:ph idx="1"/>
          </p:nvPr>
        </p:nvSpPr>
        <p:spPr/>
        <p:txBody>
          <a:bodyPr>
            <a:noAutofit/>
          </a:bodyPr>
          <a:lstStyle/>
          <a:p>
            <a:pPr marL="0" indent="0">
              <a:buNone/>
            </a:pPr>
            <a:r>
              <a:rPr lang="en-US" sz="2000" dirty="0"/>
              <a:t>1.	Will you (your school district) work to insure your House and Senate 	Member is a Member of the House/Senate 	Coalition? Let them 	know to call NAFIS and email </a:t>
            </a:r>
            <a:r>
              <a:rPr lang="en-US" sz="2000" dirty="0">
                <a:hlinkClick r:id="rId2"/>
              </a:rPr>
              <a:t>Jschimmenti@nafisdc.org</a:t>
            </a:r>
            <a:r>
              <a:rPr lang="en-US" sz="2000" dirty="0"/>
              <a:t> to join</a:t>
            </a:r>
            <a:endParaRPr lang="en-US" sz="2000" b="1" dirty="0">
              <a:solidFill>
                <a:srgbClr val="FF0000"/>
              </a:solidFill>
            </a:endParaRPr>
          </a:p>
          <a:p>
            <a:pPr marL="0" indent="0">
              <a:buNone/>
            </a:pPr>
            <a:endParaRPr lang="en-US" sz="2000" dirty="0"/>
          </a:p>
          <a:p>
            <a:pPr marL="0" indent="0">
              <a:buNone/>
            </a:pPr>
            <a:r>
              <a:rPr lang="en-US" sz="2000" dirty="0"/>
              <a:t>2. 	Will you do everything to make sure your Member knows your 	financial needs and the importance of Impact Aid?</a:t>
            </a:r>
          </a:p>
          <a:p>
            <a:pPr marL="0" indent="0">
              <a:buNone/>
            </a:pPr>
            <a:endParaRPr lang="en-US" sz="2000" dirty="0"/>
          </a:p>
          <a:p>
            <a:pPr marL="0" indent="0">
              <a:buNone/>
            </a:pPr>
            <a:r>
              <a:rPr lang="en-US" sz="2000" dirty="0"/>
              <a:t>3. 	Are you on board to work to pass the Impact Aid Infrastructure 	Partnership Act &amp; the Impact Aid Full Funding Bill including getting 	your House and 	Senate Member on as a Co-sponsor?</a:t>
            </a:r>
          </a:p>
        </p:txBody>
      </p:sp>
    </p:spTree>
    <p:extLst>
      <p:ext uri="{BB962C8B-B14F-4D97-AF65-F5344CB8AC3E}">
        <p14:creationId xmlns:p14="http://schemas.microsoft.com/office/powerpoint/2010/main" val="45581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119</a:t>
            </a:r>
            <a:r>
              <a:rPr lang="en-US" baseline="30000" dirty="0"/>
              <a:t>th</a:t>
            </a:r>
            <a:r>
              <a:rPr lang="en-US" dirty="0"/>
              <a:t> Congress – Many questions and unknowns remain</a:t>
            </a:r>
          </a:p>
        </p:txBody>
      </p:sp>
      <p:sp>
        <p:nvSpPr>
          <p:cNvPr id="3" name="Content Placeholder 2"/>
          <p:cNvSpPr>
            <a:spLocks noGrp="1"/>
          </p:cNvSpPr>
          <p:nvPr>
            <p:ph idx="1"/>
          </p:nvPr>
        </p:nvSpPr>
        <p:spPr/>
        <p:txBody>
          <a:bodyPr/>
          <a:lstStyle/>
          <a:p>
            <a:pPr marL="0" indent="0" algn="ctr">
              <a:buNone/>
            </a:pPr>
            <a:r>
              <a:rPr lang="en-US" dirty="0"/>
              <a:t>I hope this gave you information that you find helpful – but many questions and unknowns remain as we set our GPS for the 119</a:t>
            </a:r>
            <a:r>
              <a:rPr lang="en-US" baseline="30000" dirty="0"/>
              <a:t>th</a:t>
            </a:r>
            <a:r>
              <a:rPr lang="en-US" dirty="0"/>
              <a:t> Congress</a:t>
            </a:r>
          </a:p>
          <a:p>
            <a:pPr marL="0" indent="0">
              <a:buNone/>
            </a:pPr>
            <a:r>
              <a:rPr lang="en-US" dirty="0"/>
              <a:t> </a:t>
            </a:r>
          </a:p>
          <a:p>
            <a:pPr marL="0" indent="0" algn="ctr">
              <a:buNone/>
            </a:pPr>
            <a:r>
              <a:rPr lang="en-US" b="1" dirty="0">
                <a:solidFill>
                  <a:srgbClr val="FF0000"/>
                </a:solidFill>
              </a:rPr>
              <a:t>The Bottom Line – the 119</a:t>
            </a:r>
            <a:r>
              <a:rPr lang="en-US" b="1" baseline="30000" dirty="0">
                <a:solidFill>
                  <a:srgbClr val="FF0000"/>
                </a:solidFill>
              </a:rPr>
              <a:t>th</a:t>
            </a:r>
            <a:r>
              <a:rPr lang="en-US" b="1" dirty="0">
                <a:solidFill>
                  <a:srgbClr val="FF0000"/>
                </a:solidFill>
              </a:rPr>
              <a:t> Congress will be a challenge – we will have to be at the top of our game!!</a:t>
            </a:r>
          </a:p>
          <a:p>
            <a:pPr marL="0" indent="0">
              <a:buNone/>
            </a:pPr>
            <a:r>
              <a:rPr lang="en-US" dirty="0"/>
              <a:t>Questions?</a:t>
            </a:r>
          </a:p>
        </p:txBody>
      </p:sp>
    </p:spTree>
    <p:extLst>
      <p:ext uri="{BB962C8B-B14F-4D97-AF65-F5344CB8AC3E}">
        <p14:creationId xmlns:p14="http://schemas.microsoft.com/office/powerpoint/2010/main" val="3169401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118</a:t>
            </a:r>
            <a:r>
              <a:rPr lang="en-US" baseline="30000" dirty="0"/>
              <a:t>th</a:t>
            </a:r>
            <a:r>
              <a:rPr lang="en-US" dirty="0"/>
              <a:t> Congress - Issues</a:t>
            </a:r>
          </a:p>
        </p:txBody>
      </p:sp>
      <p:sp>
        <p:nvSpPr>
          <p:cNvPr id="3" name="Content Placeholder 2"/>
          <p:cNvSpPr>
            <a:spLocks noGrp="1"/>
          </p:cNvSpPr>
          <p:nvPr>
            <p:ph idx="1"/>
          </p:nvPr>
        </p:nvSpPr>
        <p:spPr>
          <a:xfrm>
            <a:off x="457200" y="1600200"/>
            <a:ext cx="8229600" cy="4724400"/>
          </a:xfrm>
        </p:spPr>
        <p:txBody>
          <a:bodyPr>
            <a:normAutofit fontScale="25000" lnSpcReduction="20000"/>
          </a:bodyPr>
          <a:lstStyle/>
          <a:p>
            <a:pPr marL="0" indent="0">
              <a:buNone/>
            </a:pPr>
            <a:r>
              <a:rPr lang="en-US" sz="9600" dirty="0"/>
              <a:t>A. FY 2025 Appropriations</a:t>
            </a:r>
          </a:p>
          <a:p>
            <a:pPr marL="0" indent="0">
              <a:buNone/>
            </a:pPr>
            <a:r>
              <a:rPr lang="en-US" sz="9600" dirty="0"/>
              <a:t>	(</a:t>
            </a:r>
            <a:r>
              <a:rPr lang="en-US" sz="9600" dirty="0" err="1"/>
              <a:t>i</a:t>
            </a:r>
            <a:r>
              <a:rPr lang="en-US" sz="9600" dirty="0"/>
              <a:t>) December 20 or a 6-month CR?</a:t>
            </a:r>
          </a:p>
          <a:p>
            <a:pPr marL="0" indent="0">
              <a:buNone/>
            </a:pPr>
            <a:r>
              <a:rPr lang="en-US" sz="9600" dirty="0"/>
              <a:t>	(ii) With Republican control of both the Presidency and 	both the House and the Senate don’t be surprised if the 	CR is pushed to March</a:t>
            </a:r>
          </a:p>
          <a:p>
            <a:pPr marL="0" indent="0">
              <a:buNone/>
            </a:pPr>
            <a:endParaRPr lang="en-US" sz="9600" dirty="0"/>
          </a:p>
          <a:p>
            <a:pPr marL="0" indent="0">
              <a:buNone/>
            </a:pPr>
            <a:r>
              <a:rPr lang="en-US" sz="9600" dirty="0"/>
              <a:t>B. FY 2025 Payments</a:t>
            </a:r>
          </a:p>
          <a:p>
            <a:pPr marL="0" indent="0">
              <a:buNone/>
            </a:pPr>
            <a:r>
              <a:rPr lang="en-US" sz="9600" dirty="0"/>
              <a:t>	(</a:t>
            </a:r>
            <a:r>
              <a:rPr lang="en-US" sz="9600" dirty="0" err="1"/>
              <a:t>i</a:t>
            </a:r>
            <a:r>
              <a:rPr lang="en-US" sz="9600" dirty="0"/>
              <a:t>) House: Overall increase $4.8 million ($3 M Basic) 7003</a:t>
            </a:r>
          </a:p>
          <a:p>
            <a:pPr marL="0" indent="0">
              <a:buNone/>
            </a:pPr>
            <a:r>
              <a:rPr lang="en-US" sz="9600" dirty="0"/>
              <a:t>	(ii) Senate: Overall increase $20 million ($16,258,00) 7003</a:t>
            </a:r>
          </a:p>
          <a:p>
            <a:pPr marL="0" indent="0">
              <a:buNone/>
            </a:pPr>
            <a:endParaRPr lang="en-US" sz="9600" dirty="0"/>
          </a:p>
          <a:p>
            <a:pPr marL="0" indent="0">
              <a:buNone/>
            </a:pPr>
            <a:r>
              <a:rPr lang="en-US" sz="9600" dirty="0"/>
              <a:t>C. LOT Percentage Payout</a:t>
            </a:r>
          </a:p>
          <a:p>
            <a:pPr marL="0" indent="0">
              <a:buNone/>
            </a:pPr>
            <a:r>
              <a:rPr lang="en-US" sz="9600" dirty="0"/>
              <a:t>	(</a:t>
            </a:r>
            <a:r>
              <a:rPr lang="en-US" sz="9600" dirty="0" err="1"/>
              <a:t>i</a:t>
            </a:r>
            <a:r>
              <a:rPr lang="en-US" sz="9600" dirty="0"/>
              <a:t>) FY 2024 LOT Percentage Payout 103.41%</a:t>
            </a:r>
          </a:p>
          <a:p>
            <a:pPr marL="0" indent="0">
              <a:buNone/>
            </a:pPr>
            <a:r>
              <a:rPr lang="en-US" sz="9600" dirty="0"/>
              <a:t>	(ii) FY 2025 LOT Percentage (Estimated) 95%</a:t>
            </a:r>
          </a:p>
          <a:p>
            <a:pPr marL="0" indent="0">
              <a:buNone/>
            </a:pPr>
            <a:r>
              <a:rPr lang="en-US" sz="2800" dirty="0"/>
              <a:t>			</a:t>
            </a:r>
          </a:p>
          <a:p>
            <a:pPr marL="0" indent="0">
              <a:buNone/>
            </a:pPr>
            <a:r>
              <a:rPr lang="en-US" sz="2800" dirty="0"/>
              <a:t>			</a:t>
            </a:r>
          </a:p>
          <a:p>
            <a:pPr marL="0" indent="0">
              <a:buNone/>
            </a:pPr>
            <a:r>
              <a:rPr lang="en-US" sz="2800" dirty="0"/>
              <a:t>			</a:t>
            </a:r>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14646137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533400" y="762000"/>
            <a:ext cx="8001000" cy="5786387"/>
          </a:xfrm>
          <a:prstGeom prst="rect">
            <a:avLst/>
          </a:prstGeom>
          <a:noFill/>
        </p:spPr>
      </p:pic>
    </p:spTree>
    <p:extLst>
      <p:ext uri="{BB962C8B-B14F-4D97-AF65-F5344CB8AC3E}">
        <p14:creationId xmlns:p14="http://schemas.microsoft.com/office/powerpoint/2010/main" val="720697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118</a:t>
            </a:r>
            <a:r>
              <a:rPr lang="en-US" baseline="30000" dirty="0"/>
              <a:t>th</a:t>
            </a:r>
            <a:r>
              <a:rPr lang="en-US" dirty="0"/>
              <a:t> Congress - Issues</a:t>
            </a:r>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r>
              <a:rPr lang="en-US" sz="2400" dirty="0"/>
              <a:t>D. Why the drop in LOT Percentage Payout</a:t>
            </a:r>
          </a:p>
          <a:p>
            <a:pPr marL="0" indent="0">
              <a:buNone/>
            </a:pPr>
            <a:r>
              <a:rPr lang="en-US" sz="2400" dirty="0"/>
              <a:t>	(</a:t>
            </a:r>
            <a:r>
              <a:rPr lang="en-US" sz="2400" dirty="0" err="1"/>
              <a:t>i</a:t>
            </a:r>
            <a:r>
              <a:rPr lang="en-US" sz="2400" dirty="0"/>
              <a:t>) LCR increase over 10% -- will increase maximum 	payment – BUT</a:t>
            </a:r>
          </a:p>
          <a:p>
            <a:pPr marL="0" indent="0">
              <a:buNone/>
            </a:pPr>
            <a:r>
              <a:rPr lang="en-US" sz="2400" dirty="0"/>
              <a:t>	(ii) Final Fiscal Year 2025 Impact Aid Appropriation won’t 	cover the cost of the program</a:t>
            </a:r>
          </a:p>
          <a:p>
            <a:pPr marL="0" indent="0">
              <a:buNone/>
            </a:pPr>
            <a:r>
              <a:rPr lang="en-US" sz="2400" dirty="0"/>
              <a:t>	(iii) Variable that will help maintain a LOT percentage 	payout – Student numbers (Weighted Student Units)</a:t>
            </a:r>
          </a:p>
          <a:p>
            <a:pPr marL="0" indent="0">
              <a:buNone/>
            </a:pPr>
            <a:r>
              <a:rPr lang="en-US" sz="2400" dirty="0"/>
              <a:t> 	as compared to FY 2024</a:t>
            </a:r>
          </a:p>
          <a:p>
            <a:pPr marL="0" indent="0">
              <a:buNone/>
            </a:pPr>
            <a:endParaRPr lang="en-US" sz="2400" dirty="0"/>
          </a:p>
          <a:p>
            <a:pPr marL="0" indent="0">
              <a:buNone/>
            </a:pPr>
            <a:r>
              <a:rPr lang="en-US" sz="2400" dirty="0"/>
              <a:t>FY ‘23 – </a:t>
            </a:r>
            <a:r>
              <a:rPr lang="en-US" sz="2400" u="sng" dirty="0"/>
              <a:t>296,507.91</a:t>
            </a:r>
            <a:r>
              <a:rPr lang="en-US" sz="2400" dirty="0"/>
              <a:t>   FY ‘24 – </a:t>
            </a:r>
            <a:r>
              <a:rPr lang="en-US" sz="2400" u="sng" dirty="0"/>
              <a:t>263,574.90</a:t>
            </a:r>
            <a:r>
              <a:rPr lang="en-US" sz="2400" dirty="0"/>
              <a:t>   Loss of </a:t>
            </a:r>
            <a:r>
              <a:rPr lang="en-US" sz="2400" u="sng" dirty="0"/>
              <a:t>32,933.01 WSU’s</a:t>
            </a:r>
          </a:p>
          <a:p>
            <a:pPr marL="0" indent="0">
              <a:buNone/>
            </a:pPr>
            <a:r>
              <a:rPr lang="en-US" sz="2400" b="1" dirty="0">
                <a:solidFill>
                  <a:srgbClr val="FF0000"/>
                </a:solidFill>
              </a:rPr>
              <a:t>The loss allowed the LOT % payout to remain above 100% despite only a $6 million increase in FY ‘24 over the FY ‘23 level</a:t>
            </a:r>
          </a:p>
          <a:p>
            <a:pPr marL="0" indent="0">
              <a:buNone/>
            </a:pPr>
            <a:endParaRPr lang="en-US" sz="2400" dirty="0"/>
          </a:p>
        </p:txBody>
      </p:sp>
    </p:spTree>
    <p:extLst>
      <p:ext uri="{BB962C8B-B14F-4D97-AF65-F5344CB8AC3E}">
        <p14:creationId xmlns:p14="http://schemas.microsoft.com/office/powerpoint/2010/main" val="1528686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118</a:t>
            </a:r>
            <a:r>
              <a:rPr lang="en-US" baseline="30000" dirty="0"/>
              <a:t>th</a:t>
            </a:r>
            <a:r>
              <a:rPr lang="en-US" dirty="0"/>
              <a:t> Congress - Issues</a:t>
            </a:r>
          </a:p>
        </p:txBody>
      </p:sp>
      <p:sp>
        <p:nvSpPr>
          <p:cNvPr id="3" name="Content Placeholder 2"/>
          <p:cNvSpPr>
            <a:spLocks noGrp="1"/>
          </p:cNvSpPr>
          <p:nvPr>
            <p:ph idx="1"/>
          </p:nvPr>
        </p:nvSpPr>
        <p:spPr>
          <a:xfrm>
            <a:off x="448491" y="1295400"/>
            <a:ext cx="8229600" cy="4876800"/>
          </a:xfrm>
        </p:spPr>
        <p:txBody>
          <a:bodyPr>
            <a:normAutofit/>
          </a:bodyPr>
          <a:lstStyle/>
          <a:p>
            <a:pPr marL="0" indent="0">
              <a:buNone/>
            </a:pPr>
            <a:r>
              <a:rPr lang="en-US" sz="2000" b="1" dirty="0"/>
              <a:t> </a:t>
            </a:r>
            <a:r>
              <a:rPr lang="en-US" sz="2400" dirty="0"/>
              <a:t>E.</a:t>
            </a:r>
            <a:r>
              <a:rPr lang="en-US" sz="2400" b="1" dirty="0">
                <a:solidFill>
                  <a:srgbClr val="FF0000"/>
                </a:solidFill>
              </a:rPr>
              <a:t> Unexpected Problem</a:t>
            </a:r>
            <a:r>
              <a:rPr lang="en-US" sz="2400" dirty="0"/>
              <a:t> – Language in the FY 2024 Senate Report to accompany the Appropriations Bill – Included in no less than 3 previous Reports:</a:t>
            </a:r>
          </a:p>
          <a:p>
            <a:pPr marL="0" indent="0">
              <a:buNone/>
            </a:pPr>
            <a:endParaRPr lang="en-US" sz="2400" dirty="0"/>
          </a:p>
          <a:p>
            <a:pPr marL="0" indent="0">
              <a:buNone/>
            </a:pPr>
            <a:r>
              <a:rPr lang="en-US" sz="2400" b="1" u="sng" dirty="0"/>
              <a:t>Report Language:</a:t>
            </a:r>
            <a:r>
              <a:rPr lang="en-US" sz="2400" b="1" dirty="0"/>
              <a:t> </a:t>
            </a:r>
            <a:r>
              <a:rPr lang="en-US" sz="2400" dirty="0"/>
              <a:t> </a:t>
            </a:r>
            <a:r>
              <a:rPr lang="en-US" sz="2400" b="1" i="1" dirty="0"/>
              <a:t>“The Committee recommends $1,490,500,000 for the Basic Support program.  Under the statutory formula, payments are made on behalf of all categories of federally connected children, </a:t>
            </a:r>
            <a:r>
              <a:rPr lang="en-US" sz="2400" b="1" i="1" u="sng" dirty="0"/>
              <a:t>with a priority placed on making payments first to 23 heavily impacted LEA’s and providing any remaining funds to regular basic support payments.”</a:t>
            </a:r>
            <a:endParaRPr lang="en-US" sz="2400" dirty="0"/>
          </a:p>
          <a:p>
            <a:pPr marL="0" indent="0">
              <a:buNone/>
            </a:pPr>
            <a:endParaRPr lang="en-US" sz="2400" dirty="0"/>
          </a:p>
        </p:txBody>
      </p:sp>
    </p:spTree>
    <p:extLst>
      <p:ext uri="{BB962C8B-B14F-4D97-AF65-F5344CB8AC3E}">
        <p14:creationId xmlns:p14="http://schemas.microsoft.com/office/powerpoint/2010/main" val="3633337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118</a:t>
            </a:r>
            <a:r>
              <a:rPr lang="en-US" baseline="30000" dirty="0"/>
              <a:t>th</a:t>
            </a:r>
            <a:r>
              <a:rPr lang="en-US" dirty="0"/>
              <a:t> Congress - Issues</a:t>
            </a:r>
          </a:p>
        </p:txBody>
      </p:sp>
      <p:sp>
        <p:nvSpPr>
          <p:cNvPr id="3" name="Content Placeholder 2"/>
          <p:cNvSpPr>
            <a:spLocks noGrp="1"/>
          </p:cNvSpPr>
          <p:nvPr>
            <p:ph idx="1"/>
          </p:nvPr>
        </p:nvSpPr>
        <p:spPr/>
        <p:txBody>
          <a:bodyPr>
            <a:normAutofit/>
          </a:bodyPr>
          <a:lstStyle/>
          <a:p>
            <a:pPr marL="0" indent="0" algn="ctr">
              <a:buNone/>
            </a:pPr>
            <a:r>
              <a:rPr lang="en-US" sz="2400" b="1" dirty="0">
                <a:solidFill>
                  <a:srgbClr val="FF0000"/>
                </a:solidFill>
              </a:rPr>
              <a:t>What is a Heavily Impacted District?</a:t>
            </a:r>
          </a:p>
          <a:p>
            <a:pPr marL="0" indent="0">
              <a:buNone/>
            </a:pPr>
            <a:r>
              <a:rPr lang="en-US" sz="2400" dirty="0"/>
              <a:t>No less than 45% Impacted</a:t>
            </a:r>
          </a:p>
          <a:p>
            <a:pPr marL="0" indent="0">
              <a:buNone/>
            </a:pPr>
            <a:r>
              <a:rPr lang="en-US" sz="2400" dirty="0"/>
              <a:t>Per pupil expenditure that is less than either 125% of the state average or 150% depending on student enrollment</a:t>
            </a:r>
          </a:p>
          <a:p>
            <a:pPr marL="0" indent="0">
              <a:buNone/>
            </a:pPr>
            <a:r>
              <a:rPr lang="en-US" sz="2400" dirty="0"/>
              <a:t>Has a tax rate for general fund purposes that is not less than 95% of the average tax rate for comparable L.E.A.’s in the state</a:t>
            </a:r>
          </a:p>
          <a:p>
            <a:pPr marL="0" indent="0">
              <a:buNone/>
            </a:pPr>
            <a:r>
              <a:rPr lang="en-US" sz="2400" dirty="0"/>
              <a:t>	These districts are granted a 100% LOT percentage</a:t>
            </a:r>
          </a:p>
          <a:p>
            <a:pPr marL="0" indent="0">
              <a:buNone/>
            </a:pPr>
            <a:r>
              <a:rPr lang="en-US" sz="2400" dirty="0"/>
              <a:t>	Their LCR is calculated at 85% of the State or 	National per-pupil expenditure</a:t>
            </a:r>
          </a:p>
          <a:p>
            <a:pPr marL="0" indent="0">
              <a:buNone/>
            </a:pPr>
            <a:r>
              <a:rPr lang="en-US" sz="2400" dirty="0"/>
              <a:t>	In FY ‘24 there are 25 eligible districts </a:t>
            </a:r>
          </a:p>
        </p:txBody>
      </p:sp>
    </p:spTree>
    <p:extLst>
      <p:ext uri="{BB962C8B-B14F-4D97-AF65-F5344CB8AC3E}">
        <p14:creationId xmlns:p14="http://schemas.microsoft.com/office/powerpoint/2010/main" val="584054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118</a:t>
            </a:r>
            <a:r>
              <a:rPr lang="en-US" baseline="30000" dirty="0"/>
              <a:t>th</a:t>
            </a:r>
            <a:r>
              <a:rPr lang="en-US" dirty="0"/>
              <a:t> Congress - Issues</a:t>
            </a:r>
          </a:p>
        </p:txBody>
      </p:sp>
      <p:sp>
        <p:nvSpPr>
          <p:cNvPr id="3" name="Content Placeholder 2"/>
          <p:cNvSpPr>
            <a:spLocks noGrp="1"/>
          </p:cNvSpPr>
          <p:nvPr>
            <p:ph idx="1"/>
          </p:nvPr>
        </p:nvSpPr>
        <p:spPr>
          <a:xfrm>
            <a:off x="433251" y="1600200"/>
            <a:ext cx="8229600" cy="4525963"/>
          </a:xfrm>
        </p:spPr>
        <p:txBody>
          <a:bodyPr>
            <a:normAutofit fontScale="92500"/>
          </a:bodyPr>
          <a:lstStyle/>
          <a:p>
            <a:pPr marL="0" indent="0" algn="ctr">
              <a:buNone/>
            </a:pPr>
            <a:r>
              <a:rPr lang="en-US" sz="2800" b="1" dirty="0"/>
              <a:t>Senate Report Language</a:t>
            </a:r>
          </a:p>
          <a:p>
            <a:pPr marL="0" indent="0">
              <a:buNone/>
            </a:pPr>
            <a:r>
              <a:rPr lang="en-US" sz="2800" b="1" i="1" u="sng" dirty="0"/>
              <a:t>“..with a priority placed on making payments first to 23 heavily impacted LEA’s and providing any remaining funds to regular basic support payments.”</a:t>
            </a:r>
          </a:p>
          <a:p>
            <a:pPr marL="457200" indent="-457200">
              <a:buAutoNum type="arabicPeriod"/>
            </a:pPr>
            <a:r>
              <a:rPr lang="en-US" sz="2400" dirty="0"/>
              <a:t>Whoever requested this language be included in the Report has no idea as to what the Law says regarding payment priority (</a:t>
            </a:r>
            <a:r>
              <a:rPr lang="en-US" sz="2400" u="sng" dirty="0"/>
              <a:t>there is no language in the law that states LEA’s eligible under Section 7003 (b)(2) are prioritized under a payment distribution when there are insufficient funds to pay all districts at 100% of their individual LOT percentage)</a:t>
            </a:r>
            <a:r>
              <a:rPr lang="en-US" sz="2400" dirty="0"/>
              <a:t>; and</a:t>
            </a:r>
          </a:p>
          <a:p>
            <a:pPr marL="457200" indent="-457200">
              <a:buAutoNum type="arabicPeriod"/>
            </a:pPr>
            <a:r>
              <a:rPr lang="en-US" sz="2400" dirty="0"/>
              <a:t>Where does the number 23 come from – there are 25 in FY 24?</a:t>
            </a:r>
          </a:p>
        </p:txBody>
      </p:sp>
    </p:spTree>
    <p:extLst>
      <p:ext uri="{BB962C8B-B14F-4D97-AF65-F5344CB8AC3E}">
        <p14:creationId xmlns:p14="http://schemas.microsoft.com/office/powerpoint/2010/main" val="3398943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118</a:t>
            </a:r>
            <a:r>
              <a:rPr lang="en-US" baseline="30000" dirty="0"/>
              <a:t>th</a:t>
            </a:r>
            <a:r>
              <a:rPr lang="en-US" dirty="0"/>
              <a:t> Congress - Issues</a:t>
            </a:r>
          </a:p>
        </p:txBody>
      </p:sp>
      <p:sp>
        <p:nvSpPr>
          <p:cNvPr id="3" name="Content Placeholder 2"/>
          <p:cNvSpPr>
            <a:spLocks noGrp="1"/>
          </p:cNvSpPr>
          <p:nvPr>
            <p:ph idx="1"/>
          </p:nvPr>
        </p:nvSpPr>
        <p:spPr/>
        <p:txBody>
          <a:bodyPr>
            <a:normAutofit fontScale="92500"/>
          </a:bodyPr>
          <a:lstStyle/>
          <a:p>
            <a:pPr marL="0" indent="0" algn="ctr">
              <a:buNone/>
            </a:pPr>
            <a:r>
              <a:rPr lang="en-US" sz="2800" b="1" dirty="0"/>
              <a:t>Senate Report Language</a:t>
            </a:r>
          </a:p>
          <a:p>
            <a:pPr marL="0" indent="0">
              <a:buNone/>
            </a:pPr>
            <a:r>
              <a:rPr lang="en-US" sz="2800" b="1" dirty="0"/>
              <a:t>Bottom line: </a:t>
            </a:r>
            <a:r>
              <a:rPr lang="en-US" sz="2400" b="1" dirty="0"/>
              <a:t>Payments to all districts including Heavily Impacted (b) (2) are PRORATED when there is insufficient funds to pay all districts 100% of their LOT percentage.  The impact of this sentence in the Report should the Department of Education be required to follow it would have a negative effect on over 925 regular 7003(a) (1) federal connected districts reducing the LOT % payout below 95%.</a:t>
            </a:r>
          </a:p>
          <a:p>
            <a:pPr marL="0" indent="0">
              <a:buNone/>
            </a:pPr>
            <a:endParaRPr lang="en-US" sz="2400" b="1" dirty="0"/>
          </a:p>
          <a:p>
            <a:pPr marL="0" indent="0">
              <a:buNone/>
            </a:pPr>
            <a:r>
              <a:rPr lang="en-US" sz="2400" b="1" dirty="0"/>
              <a:t>As a district administrator or board member your question is: “</a:t>
            </a:r>
            <a:r>
              <a:rPr lang="en-US" sz="2400" b="1" i="1" u="sng" dirty="0"/>
              <a:t>Why should they (b) (2) districts receive their full payment when we don’t – in fact we are paying for what they are to gain while we take the loss?”</a:t>
            </a:r>
          </a:p>
        </p:txBody>
      </p:sp>
    </p:spTree>
    <p:extLst>
      <p:ext uri="{BB962C8B-B14F-4D97-AF65-F5344CB8AC3E}">
        <p14:creationId xmlns:p14="http://schemas.microsoft.com/office/powerpoint/2010/main" val="1981296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2731</TotalTime>
  <Words>5070</Words>
  <Application>Microsoft Office PowerPoint</Application>
  <PresentationFormat>On-screen Show (4:3)</PresentationFormat>
  <Paragraphs>375</Paragraphs>
  <Slides>40</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Arial</vt:lpstr>
      <vt:lpstr>Calibri</vt:lpstr>
      <vt:lpstr>Office Theme</vt:lpstr>
      <vt:lpstr>A GPS for the remainder of the 118th Congress &amp; Setting the course for the 119th Congress December 10, 2024</vt:lpstr>
      <vt:lpstr>THE FEDERAL COMMITMENT</vt:lpstr>
      <vt:lpstr>GPS Reading</vt:lpstr>
      <vt:lpstr>118th Congress - Issues</vt:lpstr>
      <vt:lpstr>118th Congress - Issues</vt:lpstr>
      <vt:lpstr>118th Congress - Issues</vt:lpstr>
      <vt:lpstr>118th Congress - Issues</vt:lpstr>
      <vt:lpstr>118th Congress - Issues</vt:lpstr>
      <vt:lpstr>118th Congress - Issues</vt:lpstr>
      <vt:lpstr>118th Congress - Issues</vt:lpstr>
      <vt:lpstr>SO WHAT IS OUR TASK AS THE 118th  CONGRESS COMES TO AN END?</vt:lpstr>
      <vt:lpstr>GPS Reading for the 119th Congress</vt:lpstr>
      <vt:lpstr>Trump Administration</vt:lpstr>
      <vt:lpstr>Elimination of the Department of Education</vt:lpstr>
      <vt:lpstr>Elimination of the Department of Education</vt:lpstr>
      <vt:lpstr>Elimination of the Department of Education</vt:lpstr>
      <vt:lpstr> Fiscal Year 2026 Budget Resolution Fiscal Year 2026 Appropriations </vt:lpstr>
      <vt:lpstr>RECONCILIATION</vt:lpstr>
      <vt:lpstr>Why Should We Be Concerned?</vt:lpstr>
      <vt:lpstr>GPS for FY 2026 Impact Aid Funding</vt:lpstr>
      <vt:lpstr>GPS for FY 2026 Impact Aid Funding</vt:lpstr>
      <vt:lpstr>GPS for FY 2026 Impact Aid Funding</vt:lpstr>
      <vt:lpstr>Looking at the FY 2026 GPS for Guidance</vt:lpstr>
      <vt:lpstr>Looking at the GPS for Guidance</vt:lpstr>
      <vt:lpstr>Looking at the GPS for Guidance</vt:lpstr>
      <vt:lpstr>GPS Reading for the 119th Congress</vt:lpstr>
      <vt:lpstr>SEC. 3. IMPACT AID CONSTRUCTION GRANTS AUTHORIZED. </vt:lpstr>
      <vt:lpstr> SEC. 4 ELIGIBILITY. </vt:lpstr>
      <vt:lpstr>Congressional Support Co-Sponsors – 118th Congress</vt:lpstr>
      <vt:lpstr>GPS Reading for the 119th Congress</vt:lpstr>
      <vt:lpstr>Congressional Support Co-Sponsors – 118th Congress</vt:lpstr>
      <vt:lpstr>Congressional Support Co-Sponsors – 118th Congress</vt:lpstr>
      <vt:lpstr>Our challenge in the 119th Congress  Seek additional Co-sponsors</vt:lpstr>
      <vt:lpstr>House Impact Aid Coalition</vt:lpstr>
      <vt:lpstr>House Impact Aid Coalition </vt:lpstr>
      <vt:lpstr>Senate Impact Aid Coalition</vt:lpstr>
      <vt:lpstr>A GPS for the 119th Congress</vt:lpstr>
      <vt:lpstr>Setting the GPS for the 119th Congress</vt:lpstr>
      <vt:lpstr>119th Congress – Many questions and unknowns remain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the status of  the NAFIS Infrastructure Bill December - 2023</dc:title>
  <dc:creator>John F</dc:creator>
  <cp:lastModifiedBy>Brent Gish</cp:lastModifiedBy>
  <cp:revision>213</cp:revision>
  <cp:lastPrinted>2019-12-02T16:23:13Z</cp:lastPrinted>
  <dcterms:created xsi:type="dcterms:W3CDTF">2019-09-16T17:04:29Z</dcterms:created>
  <dcterms:modified xsi:type="dcterms:W3CDTF">2025-01-20T16:11:40Z</dcterms:modified>
</cp:coreProperties>
</file>